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22"/>
  </p:notesMasterIdLst>
  <p:sldIdLst>
    <p:sldId id="286" r:id="rId5"/>
    <p:sldId id="257" r:id="rId6"/>
    <p:sldId id="287" r:id="rId7"/>
    <p:sldId id="289" r:id="rId8"/>
    <p:sldId id="299" r:id="rId9"/>
    <p:sldId id="288" r:id="rId10"/>
    <p:sldId id="297" r:id="rId11"/>
    <p:sldId id="258" r:id="rId12"/>
    <p:sldId id="259" r:id="rId13"/>
    <p:sldId id="292" r:id="rId14"/>
    <p:sldId id="261" r:id="rId15"/>
    <p:sldId id="291" r:id="rId16"/>
    <p:sldId id="301" r:id="rId17"/>
    <p:sldId id="302" r:id="rId18"/>
    <p:sldId id="263" r:id="rId19"/>
    <p:sldId id="303" r:id="rId20"/>
    <p:sldId id="300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4612" autoAdjust="0"/>
  </p:normalViewPr>
  <p:slideViewPr>
    <p:cSldViewPr>
      <p:cViewPr varScale="1">
        <p:scale>
          <a:sx n="83" d="100"/>
          <a:sy n="83" d="100"/>
        </p:scale>
        <p:origin x="145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B672B-60D5-42D2-AE8E-2F3065AC4336}" type="datetimeFigureOut">
              <a:rPr lang="pl-PL" smtClean="0"/>
              <a:pPr/>
              <a:t>13.10.2022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F646E-9933-4A3F-BFF9-133AE652CE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3265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13.10.2022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13.10.2022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13.10.2022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13.10.2022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13.10.2022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13.10.2022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13.10.2022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13.10.2022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13.10.2022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13.10.2022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13.10.2022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EFD4AE7-50FD-4525-BFCE-DE092E3024F9}" type="datetimeFigureOut">
              <a:rPr lang="pl-PL" smtClean="0"/>
              <a:pPr/>
              <a:t>13.10.2022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340768"/>
            <a:ext cx="8712968" cy="48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Projekt:</a:t>
            </a:r>
          </a:p>
          <a:p>
            <a:pPr>
              <a:buNone/>
            </a:pPr>
            <a:r>
              <a:rPr lang="pl-PL" sz="4700" dirty="0">
                <a:solidFill>
                  <a:schemeClr val="tx2"/>
                </a:solidFill>
              </a:rPr>
              <a:t>		</a:t>
            </a:r>
            <a:r>
              <a:rPr lang="pl-PL" sz="5200" dirty="0">
                <a:solidFill>
                  <a:schemeClr val="tx2"/>
                </a:solidFill>
              </a:rPr>
              <a:t>	</a:t>
            </a:r>
            <a:r>
              <a:rPr lang="pl-PL" sz="5200" dirty="0" smtClean="0">
                <a:solidFill>
                  <a:schemeClr val="tx2"/>
                </a:solidFill>
              </a:rPr>
              <a:t>„KREACJE Z KLASĄ”</a:t>
            </a:r>
            <a:endParaRPr lang="pl-PL" sz="5200" dirty="0">
              <a:solidFill>
                <a:schemeClr val="tx2"/>
              </a:solidFill>
            </a:endParaRPr>
          </a:p>
          <a:p>
            <a:pPr>
              <a:buNone/>
            </a:pPr>
            <a:endParaRPr lang="pl-PL" dirty="0"/>
          </a:p>
          <a:p>
            <a:pPr algn="ctr">
              <a:spcAft>
                <a:spcPts val="600"/>
              </a:spcAft>
              <a:buNone/>
            </a:pPr>
            <a:r>
              <a:rPr lang="pl-PL" sz="3100" dirty="0"/>
              <a:t>	</a:t>
            </a:r>
            <a:r>
              <a:rPr lang="pl-PL" sz="3100" u="sng" dirty="0"/>
              <a:t>Finansowany</a:t>
            </a:r>
            <a:r>
              <a:rPr lang="pl-PL" sz="3100" dirty="0"/>
              <a:t> ze środków Europejskiego Funduszu Społecznego </a:t>
            </a:r>
          </a:p>
          <a:p>
            <a:pPr algn="ctr">
              <a:spcAft>
                <a:spcPts val="600"/>
              </a:spcAft>
              <a:buNone/>
            </a:pPr>
            <a:r>
              <a:rPr lang="pl-PL" sz="3100" dirty="0"/>
              <a:t>	w ramach Regionalnego Programu Operacyjnego </a:t>
            </a:r>
            <a:r>
              <a:rPr lang="pl-PL" sz="3100" dirty="0" smtClean="0"/>
              <a:t>Województwa</a:t>
            </a:r>
          </a:p>
          <a:p>
            <a:pPr algn="ctr">
              <a:spcAft>
                <a:spcPts val="600"/>
              </a:spcAft>
              <a:buNone/>
            </a:pPr>
            <a:r>
              <a:rPr lang="pl-PL" sz="3100" dirty="0" smtClean="0"/>
              <a:t> </a:t>
            </a:r>
            <a:r>
              <a:rPr lang="pl-PL" sz="3100" dirty="0"/>
              <a:t>Łódzkiego na lata 2014 – 2020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1.1 Oś priorytetowa:  Edukacja Kwalifikacje Umiejętności</a:t>
            </a:r>
          </a:p>
          <a:p>
            <a:pPr>
              <a:buNone/>
            </a:pPr>
            <a:r>
              <a:rPr lang="pl-PL" dirty="0"/>
              <a:t>1.2 Działanie	         	  Kształcenie zawodowe</a:t>
            </a:r>
          </a:p>
          <a:p>
            <a:pPr>
              <a:buNone/>
            </a:pPr>
            <a:r>
              <a:rPr lang="pl-PL" dirty="0"/>
              <a:t>1.3 Poddziałanie: 	  Kształcenie zawodowe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0000" cy="96913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676456" cy="1498178"/>
          </a:xfrm>
        </p:spPr>
        <p:txBody>
          <a:bodyPr>
            <a:noAutofit/>
          </a:bodyPr>
          <a:lstStyle/>
          <a:p>
            <a:r>
              <a:rPr lang="pl-PL" sz="2400" u="sng" dirty="0"/>
              <a:t>Zadanie </a:t>
            </a:r>
            <a:r>
              <a:rPr lang="pl-PL" sz="2400" u="sng" dirty="0" smtClean="0"/>
              <a:t>5: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                    </a:t>
            </a:r>
            <a:r>
              <a:rPr lang="pl-PL" sz="2800" dirty="0" smtClean="0"/>
              <a:t>Dostosowanie i doposażenie </a:t>
            </a:r>
            <a:r>
              <a:rPr lang="pl-PL" sz="2800" dirty="0"/>
              <a:t>pracowni i </a:t>
            </a:r>
            <a:r>
              <a:rPr lang="pl-PL" sz="2800" dirty="0" smtClean="0"/>
              <a:t> </a:t>
            </a:r>
            <a:br>
              <a:rPr lang="pl-PL" sz="2800" dirty="0" smtClean="0"/>
            </a:br>
            <a:r>
              <a:rPr lang="pl-PL" sz="2800" dirty="0"/>
              <a:t> </a:t>
            </a:r>
            <a:r>
              <a:rPr lang="pl-PL" sz="2800" dirty="0" smtClean="0"/>
              <a:t>        warsztatów szkolnych dla </a:t>
            </a:r>
            <a:r>
              <a:rPr lang="pl-PL" sz="2800" dirty="0"/>
              <a:t>kierunku technik </a:t>
            </a:r>
            <a:r>
              <a:rPr lang="pl-PL" sz="2800" dirty="0" smtClean="0"/>
              <a:t>stylista 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910953"/>
            <a:ext cx="8819456" cy="48006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pl-PL" sz="1800" b="1" dirty="0"/>
              <a:t>Pracownia </a:t>
            </a:r>
          </a:p>
          <a:p>
            <a:pPr lvl="1">
              <a:buFontTx/>
              <a:buChar char="-"/>
            </a:pPr>
            <a:r>
              <a:rPr lang="pl-PL" sz="1800" dirty="0" smtClean="0"/>
              <a:t>Malowanie ścian i sufitu, wymiana drzwi wejściowych, montaż paneli PCV na ścianach, doprowadzenie wody do pracowni </a:t>
            </a:r>
          </a:p>
          <a:p>
            <a:pPr lvl="1">
              <a:buFontTx/>
              <a:buChar char="-"/>
            </a:pPr>
            <a:r>
              <a:rPr lang="pl-PL" sz="1800" dirty="0" smtClean="0"/>
              <a:t>Zakup mebli do pracowni</a:t>
            </a:r>
          </a:p>
          <a:p>
            <a:pPr marL="402336" lvl="1" indent="0">
              <a:buNone/>
            </a:pPr>
            <a:r>
              <a:rPr lang="pl-PL" sz="1800" dirty="0"/>
              <a:t> </a:t>
            </a:r>
            <a:r>
              <a:rPr lang="pl-PL" sz="1800" dirty="0" smtClean="0"/>
              <a:t>-  Zakup akcesoriów do prowadzenia zajęć z kosmetyki, fryzjerstwa, stylizacji paznokci</a:t>
            </a:r>
          </a:p>
          <a:p>
            <a:pPr marL="402336" lvl="1" indent="0">
              <a:buNone/>
            </a:pPr>
            <a:r>
              <a:rPr lang="pl-PL" sz="1800" dirty="0"/>
              <a:t> </a:t>
            </a:r>
            <a:r>
              <a:rPr lang="pl-PL" sz="1800" dirty="0" smtClean="0"/>
              <a:t>   ( instalacja stanowiska do mycia głowy, suszarki, prostownice, karbownice itp.)</a:t>
            </a:r>
          </a:p>
          <a:p>
            <a:pPr marL="402336" lvl="1" indent="0">
              <a:buNone/>
            </a:pPr>
            <a:r>
              <a:rPr lang="pl-PL" sz="1800" dirty="0" smtClean="0"/>
              <a:t> -  Zakup materiałów eksploatacyjnych do zajęć – kosmetyki, środki do charakteryzacji, </a:t>
            </a:r>
          </a:p>
          <a:p>
            <a:pPr marL="402336" lvl="1" indent="0">
              <a:buNone/>
            </a:pPr>
            <a:r>
              <a:rPr lang="pl-PL" sz="1800" dirty="0"/>
              <a:t> </a:t>
            </a:r>
            <a:r>
              <a:rPr lang="pl-PL" sz="1800" dirty="0" smtClean="0"/>
              <a:t>   peruki, farby i lakiery do włosów, gąbki, płyny, lakiery, zestawy do manicure itp.)</a:t>
            </a:r>
          </a:p>
          <a:p>
            <a:pPr marL="402336" lvl="1" indent="0">
              <a:buNone/>
            </a:pPr>
            <a:r>
              <a:rPr lang="pl-PL" sz="1800" dirty="0" smtClean="0"/>
              <a:t> -  Zakup sprzętu komputerowego</a:t>
            </a:r>
            <a:endParaRPr lang="pl-PL" sz="1000" dirty="0"/>
          </a:p>
          <a:p>
            <a:pPr lvl="1">
              <a:buFontTx/>
              <a:buChar char="-"/>
            </a:pPr>
            <a:endParaRPr lang="pl-PL" sz="2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0000" cy="96913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492896"/>
            <a:ext cx="7498080" cy="46085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pl-PL" sz="1100" dirty="0">
                <a:solidFill>
                  <a:schemeClr val="tx2"/>
                </a:solidFill>
              </a:rPr>
              <a:t> </a:t>
            </a:r>
            <a:endParaRPr lang="pl-PL" sz="12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pl-PL" sz="2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endParaRPr lang="pl-PL" sz="2800" dirty="0" smtClean="0"/>
          </a:p>
          <a:p>
            <a:pPr>
              <a:spcBef>
                <a:spcPts val="0"/>
              </a:spcBef>
            </a:pPr>
            <a:r>
              <a:rPr lang="pl-PL" sz="2800" dirty="0" smtClean="0"/>
              <a:t>Kurs </a:t>
            </a:r>
            <a:r>
              <a:rPr lang="pl-PL" sz="2800" dirty="0"/>
              <a:t>charakteryzator teatralno-filmowy</a:t>
            </a:r>
          </a:p>
          <a:p>
            <a:pPr>
              <a:spcBef>
                <a:spcPts val="0"/>
              </a:spcBef>
            </a:pPr>
            <a:endParaRPr lang="pl-PL" sz="2400" dirty="0" smtClean="0"/>
          </a:p>
          <a:p>
            <a:pPr>
              <a:spcBef>
                <a:spcPts val="0"/>
              </a:spcBef>
            </a:pPr>
            <a:r>
              <a:rPr lang="pl-PL" sz="2800" dirty="0" smtClean="0"/>
              <a:t>Kurs </a:t>
            </a:r>
            <a:r>
              <a:rPr lang="pl-PL" sz="2800" dirty="0" err="1" smtClean="0"/>
              <a:t>makijażysta</a:t>
            </a:r>
            <a:endParaRPr lang="pl-PL" sz="2800" dirty="0" smtClean="0"/>
          </a:p>
          <a:p>
            <a:pPr>
              <a:spcBef>
                <a:spcPts val="0"/>
              </a:spcBef>
            </a:pPr>
            <a:endParaRPr lang="pl-PL" sz="2400" dirty="0" smtClean="0"/>
          </a:p>
          <a:p>
            <a:pPr>
              <a:spcBef>
                <a:spcPts val="0"/>
              </a:spcBef>
            </a:pPr>
            <a:r>
              <a:rPr lang="pl-PL" sz="2400" dirty="0" smtClean="0"/>
              <a:t>Kurs savoir vivre na co dzień i w miejscu pracy</a:t>
            </a:r>
          </a:p>
          <a:p>
            <a:pPr>
              <a:spcBef>
                <a:spcPts val="0"/>
              </a:spcBef>
            </a:pPr>
            <a:endParaRPr lang="pl-PL" sz="2400" dirty="0" smtClean="0"/>
          </a:p>
          <a:p>
            <a:pPr>
              <a:spcBef>
                <a:spcPts val="0"/>
              </a:spcBef>
            </a:pPr>
            <a:r>
              <a:rPr lang="pl-PL" sz="2400" dirty="0" smtClean="0"/>
              <a:t>Kurs nowoczesny marketing</a:t>
            </a:r>
          </a:p>
          <a:p>
            <a:pPr marL="82296" indent="0">
              <a:spcBef>
                <a:spcPts val="0"/>
              </a:spcBef>
              <a:buNone/>
            </a:pPr>
            <a:endParaRPr lang="pl-PL" sz="2400" dirty="0" smtClean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D02301BD-C09B-4D7B-BF25-C05ECCC35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484784"/>
            <a:ext cx="8682168" cy="1143000"/>
          </a:xfrm>
        </p:spPr>
        <p:txBody>
          <a:bodyPr>
            <a:noAutofit/>
          </a:bodyPr>
          <a:lstStyle/>
          <a:p>
            <a:r>
              <a:rPr lang="pl-PL" sz="2800" u="sng" dirty="0"/>
              <a:t>Zadanie </a:t>
            </a:r>
            <a:r>
              <a:rPr lang="pl-PL" sz="2800" u="sng" dirty="0" smtClean="0"/>
              <a:t>I: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b="1" dirty="0">
                <a:effectLst/>
              </a:rPr>
              <a:t>      </a:t>
            </a:r>
            <a:r>
              <a:rPr lang="pl-PL" sz="2800" b="1" dirty="0" smtClean="0">
                <a:effectLst/>
              </a:rPr>
              <a:t/>
            </a:r>
            <a:br>
              <a:rPr lang="pl-PL" sz="2800" b="1" dirty="0" smtClean="0">
                <a:effectLst/>
              </a:rPr>
            </a:br>
            <a:r>
              <a:rPr lang="pl-PL" sz="2000" b="1" dirty="0" smtClean="0">
                <a:effectLst/>
              </a:rPr>
              <a:t>Dodatkowe kursy specjalistyczne dla uczniów kierunków TPM i TS</a:t>
            </a:r>
            <a:endParaRPr lang="pl-PL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0000" cy="969134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682168" cy="1143000"/>
          </a:xfrm>
        </p:spPr>
        <p:txBody>
          <a:bodyPr>
            <a:noAutofit/>
          </a:bodyPr>
          <a:lstStyle/>
          <a:p>
            <a:r>
              <a:rPr lang="pl-PL" sz="2800" u="sng" dirty="0"/>
              <a:t>Zadanie </a:t>
            </a:r>
            <a:r>
              <a:rPr lang="pl-PL" sz="2800" u="sng" dirty="0" smtClean="0"/>
              <a:t>II</a:t>
            </a:r>
            <a:r>
              <a:rPr lang="pl-PL" sz="2800" u="sng" dirty="0"/>
              <a:t>: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b="1" dirty="0">
                <a:effectLst/>
              </a:rPr>
              <a:t>        </a:t>
            </a:r>
            <a:r>
              <a:rPr lang="pl-PL" sz="2800" b="1" dirty="0" smtClean="0">
                <a:effectLst/>
              </a:rPr>
              <a:t>Szkolenia doskonalące dla nauczycieli</a:t>
            </a:r>
            <a:endParaRPr lang="pl-PL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0916" y="2924944"/>
            <a:ext cx="8682168" cy="38184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200" dirty="0" smtClean="0"/>
              <a:t>Twój wizerunek w świetle etyki pracy</a:t>
            </a:r>
            <a:r>
              <a:rPr lang="pl-PL" sz="2200" dirty="0"/>
              <a:t>		</a:t>
            </a:r>
            <a:r>
              <a:rPr lang="pl-PL" sz="2200" dirty="0" smtClean="0"/>
              <a:t>     - 60 </a:t>
            </a:r>
            <a:r>
              <a:rPr lang="pl-PL" sz="2200" dirty="0"/>
              <a:t>godzin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200" dirty="0" smtClean="0"/>
              <a:t>Szkolenie z obsługi sprzętu wspomagającego nauczanie   - 10 godzin</a:t>
            </a:r>
            <a:endParaRPr lang="pl-PL" sz="22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200" dirty="0" smtClean="0"/>
              <a:t>Szkolenie </a:t>
            </a:r>
            <a:r>
              <a:rPr lang="pl-PL" sz="2200" dirty="0" err="1" smtClean="0"/>
              <a:t>pt</a:t>
            </a:r>
            <a:r>
              <a:rPr lang="pl-PL" sz="2200" dirty="0" smtClean="0"/>
              <a:t>: „Stylizacja komputerowa w zarysie”           - 10 godzin</a:t>
            </a:r>
            <a:endParaRPr lang="pl-PL" sz="22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200" dirty="0" smtClean="0"/>
              <a:t>Szkolenie z obsługi zakupionego sprzętu i wyposażenia</a:t>
            </a:r>
            <a:r>
              <a:rPr lang="pl-PL" sz="2200" dirty="0"/>
              <a:t> </a:t>
            </a:r>
            <a:r>
              <a:rPr lang="pl-PL" sz="2200" dirty="0" smtClean="0"/>
              <a:t>  - 10 godzin</a:t>
            </a:r>
            <a:endParaRPr lang="pl-PL" sz="22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0000" cy="969134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C3F33E78-2181-4211-B7D4-FE54769EE606}"/>
              </a:ext>
            </a:extLst>
          </p:cNvPr>
          <p:cNvSpPr txBox="1"/>
          <p:nvPr/>
        </p:nvSpPr>
        <p:spPr>
          <a:xfrm>
            <a:off x="971600" y="33265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Kurs kreowania </a:t>
            </a:r>
            <a:r>
              <a:rPr lang="pl-PL" sz="2400" b="1" dirty="0" smtClean="0"/>
              <a:t>wizerunku dla fotografów</a:t>
            </a:r>
            <a:endParaRPr lang="pl-PL" sz="2400" b="1" dirty="0"/>
          </a:p>
        </p:txBody>
      </p:sp>
      <p:pic>
        <p:nvPicPr>
          <p:cNvPr id="1030" name="Picture 6" descr="Znalezione obrazy dla zapytania kurs kreowania wizerunku">
            <a:extLst>
              <a:ext uri="{FF2B5EF4-FFF2-40B4-BE49-F238E27FC236}">
                <a16:creationId xmlns:a16="http://schemas.microsoft.com/office/drawing/2014/main" id="{C70B8FDE-C712-43D3-B080-964AC1788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52" y="1268760"/>
            <a:ext cx="4098463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nalezione obrazy dla zapytania kurs kreowania wizerunku">
            <a:extLst>
              <a:ext uri="{FF2B5EF4-FFF2-40B4-BE49-F238E27FC236}">
                <a16:creationId xmlns:a16="http://schemas.microsoft.com/office/drawing/2014/main" id="{97453EC8-71D5-429C-873E-05BD54C13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218" y="2492896"/>
            <a:ext cx="3502524" cy="3309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460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Znalezione obrazy dla zapytania kurs photoshop">
            <a:extLst>
              <a:ext uri="{FF2B5EF4-FFF2-40B4-BE49-F238E27FC236}">
                <a16:creationId xmlns:a16="http://schemas.microsoft.com/office/drawing/2014/main" id="{AE72AAC1-1392-4494-A3E8-AE9ABCA5A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66" y="867860"/>
            <a:ext cx="3226339" cy="2422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nalezione obrazy dla zapytania kurs photoshop">
            <a:extLst>
              <a:ext uri="{FF2B5EF4-FFF2-40B4-BE49-F238E27FC236}">
                <a16:creationId xmlns:a16="http://schemas.microsoft.com/office/drawing/2014/main" id="{15033D0F-A51D-43A0-81E2-D078FAAEF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98229"/>
            <a:ext cx="4595420" cy="1162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nalezione obrazy dla zapytania KURS 3D MAX moda">
            <a:extLst>
              <a:ext uri="{FF2B5EF4-FFF2-40B4-BE49-F238E27FC236}">
                <a16:creationId xmlns:a16="http://schemas.microsoft.com/office/drawing/2014/main" id="{DD9620A5-AD94-439D-B84F-F8240699F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77" y="3901698"/>
            <a:ext cx="3336807" cy="2780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0E65D8F-43EB-408E-985A-0B4F58074E7E}"/>
              </a:ext>
            </a:extLst>
          </p:cNvPr>
          <p:cNvSpPr txBox="1"/>
          <p:nvPr/>
        </p:nvSpPr>
        <p:spPr>
          <a:xfrm>
            <a:off x="3490181" y="446845"/>
            <a:ext cx="3226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Kurs </a:t>
            </a:r>
            <a:r>
              <a:rPr lang="pl-PL" sz="2400" b="1" dirty="0" err="1" smtClean="0"/>
              <a:t>makijażysty</a:t>
            </a:r>
            <a:endParaRPr lang="pl-PL" sz="2400" b="1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2BC35CF-E5AD-432C-B5DA-8CFF0D19D2D7}"/>
              </a:ext>
            </a:extLst>
          </p:cNvPr>
          <p:cNvSpPr txBox="1"/>
          <p:nvPr/>
        </p:nvSpPr>
        <p:spPr>
          <a:xfrm>
            <a:off x="3851920" y="3013501"/>
            <a:ext cx="4331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Kurs „charakteryzator teatralno-filmowy”</a:t>
            </a:r>
            <a:endParaRPr lang="pl-PL" b="1" dirty="0"/>
          </a:p>
        </p:txBody>
      </p:sp>
      <p:pic>
        <p:nvPicPr>
          <p:cNvPr id="2052" name="Picture 4" descr="Znalezione obrazy dla zapytania KURS 3D MAX moda">
            <a:extLst>
              <a:ext uri="{FF2B5EF4-FFF2-40B4-BE49-F238E27FC236}">
                <a16:creationId xmlns:a16="http://schemas.microsoft.com/office/drawing/2014/main" id="{1F54586A-32D7-45E4-9B71-FC9B0BCBD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117" y="3901698"/>
            <a:ext cx="3336807" cy="2780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439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82168" cy="1498178"/>
          </a:xfrm>
        </p:spPr>
        <p:txBody>
          <a:bodyPr>
            <a:noAutofit/>
          </a:bodyPr>
          <a:lstStyle/>
          <a:p>
            <a:r>
              <a:rPr lang="pl-PL" sz="2800" u="sng" dirty="0"/>
              <a:t>Zadanie IV:</a:t>
            </a:r>
            <a:r>
              <a:rPr lang="pl-PL" sz="2800" dirty="0"/>
              <a:t> </a:t>
            </a:r>
            <a:br>
              <a:rPr lang="pl-PL" sz="2800" dirty="0"/>
            </a:br>
            <a:r>
              <a:rPr lang="pl-PL" sz="2800" dirty="0"/>
              <a:t>		Zajęcia z doradcą zawodowym</a:t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6BCD7C7C-551C-4963-B329-08580E51E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74" y="2492896"/>
            <a:ext cx="8666214" cy="4800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dirty="0"/>
              <a:t>Zajęcia mają na celu pomoc uczniom w :</a:t>
            </a:r>
          </a:p>
          <a:p>
            <a:r>
              <a:rPr lang="pl-PL" dirty="0"/>
              <a:t>Przygotowaniu do podejmowania decyzji edukacyjno-zawodowych </a:t>
            </a:r>
            <a:r>
              <a:rPr lang="pl-PL" dirty="0" smtClean="0"/>
              <a:t>i </a:t>
            </a:r>
            <a:r>
              <a:rPr lang="pl-PL" dirty="0"/>
              <a:t>planowania przyszłości zawodowej.</a:t>
            </a:r>
          </a:p>
          <a:p>
            <a:r>
              <a:rPr lang="pl-PL" dirty="0"/>
              <a:t>Przygotowaniu do planowania swojej kariery, poznania własnych zainteresowań i predyspozycji.</a:t>
            </a:r>
          </a:p>
          <a:p>
            <a:r>
              <a:rPr lang="pl-PL" dirty="0"/>
              <a:t>Kształtowaniu umiejętności określenia swoich słabych i mocnych </a:t>
            </a:r>
            <a:r>
              <a:rPr lang="pl-PL" dirty="0" smtClean="0"/>
              <a:t>stron.</a:t>
            </a:r>
            <a:endParaRPr lang="pl-PL" dirty="0"/>
          </a:p>
          <a:p>
            <a:r>
              <a:rPr lang="pl-PL" dirty="0"/>
              <a:t>Zapoznaniu i podniesieniu poziomu edukacji uczniów w zakresie wiedzy </a:t>
            </a:r>
            <a:r>
              <a:rPr lang="pl-PL" dirty="0" smtClean="0"/>
              <a:t>o zawodach</a:t>
            </a:r>
            <a:r>
              <a:rPr lang="pl-PL" dirty="0"/>
              <a:t>  i rynku pracy.</a:t>
            </a:r>
          </a:p>
          <a:p>
            <a:r>
              <a:rPr lang="pl-PL" dirty="0"/>
              <a:t>Kształtowaniu umiejętności konfrontowania swoich własnych </a:t>
            </a:r>
            <a:r>
              <a:rPr lang="pl-PL" dirty="0" smtClean="0"/>
              <a:t>predyspozycji </a:t>
            </a:r>
            <a:r>
              <a:rPr lang="pl-PL" dirty="0"/>
              <a:t>z wyborem zawodu oraz własnym zdrowiem.</a:t>
            </a:r>
          </a:p>
          <a:p>
            <a:r>
              <a:rPr lang="pl-PL" dirty="0"/>
              <a:t>Kształtowaniu umiejętności korzystania z różnych źródeł informacji przy wyborze szkoły i w trakcie poszukiwania pracy.</a:t>
            </a:r>
          </a:p>
          <a:p>
            <a:r>
              <a:rPr lang="pl-PL" dirty="0"/>
              <a:t>Przygotowaniu uczniów do odpowiedzialności i sumienności wykonanej pracy.</a:t>
            </a:r>
          </a:p>
          <a:p>
            <a:r>
              <a:rPr lang="pl-PL" dirty="0"/>
              <a:t>Przygotowaniu uczniów do świadomej mobilności w podejmowaniu decyzji zawodowych, życiowych oraz w podnoszeniu kwalifikacji</a:t>
            </a:r>
            <a:r>
              <a:rPr lang="pl-PL" dirty="0" smtClean="0"/>
              <a:t>.</a:t>
            </a:r>
          </a:p>
          <a:p>
            <a:pPr marL="82296" indent="0">
              <a:buNone/>
            </a:pP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0000" cy="969134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82168" cy="1498178"/>
          </a:xfrm>
        </p:spPr>
        <p:txBody>
          <a:bodyPr>
            <a:noAutofit/>
          </a:bodyPr>
          <a:lstStyle/>
          <a:p>
            <a:r>
              <a:rPr lang="pl-PL" sz="2800" u="sng" dirty="0"/>
              <a:t>Zadanie IV:</a:t>
            </a:r>
            <a:r>
              <a:rPr lang="pl-PL" sz="2800" dirty="0"/>
              <a:t> </a:t>
            </a:r>
            <a:br>
              <a:rPr lang="pl-PL" sz="2800" dirty="0"/>
            </a:br>
            <a:r>
              <a:rPr lang="pl-PL" sz="2800" dirty="0"/>
              <a:t>		Zajęcia z doradcą zawodowym</a:t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6BCD7C7C-551C-4963-B329-08580E51E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74" y="2492896"/>
            <a:ext cx="8625005" cy="4800600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pl-PL" u="sng" dirty="0" smtClean="0"/>
              <a:t>W </a:t>
            </a:r>
            <a:r>
              <a:rPr lang="pl-PL" u="sng" dirty="0" smtClean="0"/>
              <a:t>trakcie zajęć:</a:t>
            </a:r>
          </a:p>
          <a:p>
            <a:r>
              <a:rPr lang="pl-PL" dirty="0" smtClean="0"/>
              <a:t>- poradnictwo edukacyjno zawodowe</a:t>
            </a:r>
          </a:p>
          <a:p>
            <a:r>
              <a:rPr lang="pl-PL" dirty="0" smtClean="0"/>
              <a:t>- odkrywanie swoich pasji i powołania</a:t>
            </a:r>
          </a:p>
          <a:p>
            <a:r>
              <a:rPr lang="pl-PL" dirty="0" smtClean="0"/>
              <a:t>- trendy zawodowe na rynku pracy</a:t>
            </a:r>
          </a:p>
          <a:p>
            <a:r>
              <a:rPr lang="pl-PL" dirty="0" smtClean="0"/>
              <a:t>- identyfikowanie swoich potrzeb oraz słabych i mocnych stron</a:t>
            </a:r>
          </a:p>
          <a:p>
            <a:r>
              <a:rPr lang="pl-PL" dirty="0" smtClean="0"/>
              <a:t>- przygotowanie do prowadzenia własnej firmy</a:t>
            </a:r>
          </a:p>
          <a:p>
            <a:r>
              <a:rPr lang="pl-PL" dirty="0" smtClean="0"/>
              <a:t>- autoprezentacja</a:t>
            </a:r>
          </a:p>
          <a:p>
            <a:r>
              <a:rPr lang="pl-PL" dirty="0" smtClean="0"/>
              <a:t>- rozmowa kwalifikacyjna i diagnoza zawodowa</a:t>
            </a:r>
          </a:p>
          <a:p>
            <a:r>
              <a:rPr lang="pl-PL" dirty="0" smtClean="0"/>
              <a:t>- warsztaty asertywności i redukcji stresu</a:t>
            </a:r>
          </a:p>
          <a:p>
            <a:r>
              <a:rPr lang="pl-PL" dirty="0" smtClean="0"/>
              <a:t>- testy/ badanie predyspozycji zawodowych</a:t>
            </a:r>
          </a:p>
          <a:p>
            <a:r>
              <a:rPr lang="pl-PL" dirty="0" smtClean="0"/>
              <a:t>- przygotowanie CV i listu motywacyjnego</a:t>
            </a:r>
          </a:p>
          <a:p>
            <a:r>
              <a:rPr lang="pl-PL" dirty="0" smtClean="0"/>
              <a:t>- pomoc w wyborze kierunku dalszego kształcenia</a:t>
            </a:r>
            <a:endParaRPr lang="pl-PL" dirty="0"/>
          </a:p>
          <a:p>
            <a:pPr marL="82296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0000" cy="96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2458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0916" y="1700808"/>
            <a:ext cx="8682168" cy="1498178"/>
          </a:xfrm>
        </p:spPr>
        <p:txBody>
          <a:bodyPr>
            <a:noAutofit/>
          </a:bodyPr>
          <a:lstStyle/>
          <a:p>
            <a:r>
              <a:rPr lang="pl-PL" sz="2800" u="sng" dirty="0" smtClean="0"/>
              <a:t>Zadanie V.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>		Staże zawodowe </a:t>
            </a:r>
            <a:r>
              <a:rPr lang="pl-PL" sz="2800" dirty="0" smtClean="0"/>
              <a:t>– dla uczniów TFM</a:t>
            </a:r>
            <a:br>
              <a:rPr lang="pl-PL" sz="2800" dirty="0" smtClean="0"/>
            </a:br>
            <a:endParaRPr lang="pl-PL" sz="2800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6BCD7C7C-551C-4963-B329-08580E51E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109" y="3208579"/>
            <a:ext cx="7498080" cy="4800600"/>
          </a:xfrm>
        </p:spPr>
        <p:txBody>
          <a:bodyPr>
            <a:normAutofit/>
          </a:bodyPr>
          <a:lstStyle/>
          <a:p>
            <a:r>
              <a:rPr lang="pl-PL" sz="2600" smtClean="0"/>
              <a:t>Koszty </a:t>
            </a:r>
            <a:r>
              <a:rPr lang="pl-PL" sz="2600" dirty="0" smtClean="0"/>
              <a:t>dojazdu na staż</a:t>
            </a:r>
          </a:p>
          <a:p>
            <a:r>
              <a:rPr lang="pl-PL" sz="2600" dirty="0" smtClean="0"/>
              <a:t>Badania lekarskie</a:t>
            </a:r>
          </a:p>
          <a:p>
            <a:r>
              <a:rPr lang="pl-PL" sz="2600" dirty="0" smtClean="0"/>
              <a:t>Szkolenie BHP</a:t>
            </a:r>
          </a:p>
          <a:p>
            <a:r>
              <a:rPr lang="pl-PL" sz="2600" dirty="0" smtClean="0"/>
              <a:t>Odzież robocza</a:t>
            </a:r>
            <a:endParaRPr lang="pl-PL" sz="2600" dirty="0"/>
          </a:p>
          <a:p>
            <a:pPr lvl="8"/>
            <a:r>
              <a:rPr lang="pl-PL" sz="2600" dirty="0"/>
              <a:t>Stypendium stażowe 1800 zł / ucznia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0000" cy="96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242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484784"/>
            <a:ext cx="825012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4000" u="sng" dirty="0">
                <a:solidFill>
                  <a:schemeClr val="accent5">
                    <a:lumMod val="50000"/>
                  </a:schemeClr>
                </a:solidFill>
              </a:rPr>
              <a:t>Grupa docelowa: </a:t>
            </a:r>
          </a:p>
          <a:p>
            <a:pPr>
              <a:buNone/>
            </a:pPr>
            <a:endParaRPr lang="pl-PL" sz="600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pl-PL" sz="600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pl-PL" sz="100" dirty="0">
              <a:solidFill>
                <a:schemeClr val="accent5">
                  <a:lumMod val="50000"/>
                </a:schemeClr>
              </a:solidFill>
            </a:endParaRPr>
          </a:p>
          <a:p>
            <a:pPr marL="82296" indent="0">
              <a:buNone/>
            </a:pPr>
            <a:r>
              <a:rPr lang="pl-PL" sz="2400" dirty="0"/>
              <a:t>- </a:t>
            </a:r>
            <a:r>
              <a:rPr lang="pl-PL" sz="2400" dirty="0" smtClean="0"/>
              <a:t>27 </a:t>
            </a:r>
            <a:r>
              <a:rPr lang="pl-PL" sz="2400" dirty="0"/>
              <a:t>uczniów	         z </a:t>
            </a:r>
            <a:r>
              <a:rPr lang="pl-PL" sz="2400" dirty="0" smtClean="0"/>
              <a:t>kierunków </a:t>
            </a:r>
            <a:r>
              <a:rPr lang="pl-PL" sz="2400" dirty="0"/>
              <a:t>kształcenia</a:t>
            </a:r>
          </a:p>
          <a:p>
            <a:pPr marL="82296" indent="0">
              <a:buNone/>
            </a:pPr>
            <a:r>
              <a:rPr lang="pl-PL" sz="2400" dirty="0" smtClean="0"/>
              <a:t>- 27 </a:t>
            </a:r>
            <a:r>
              <a:rPr lang="pl-PL" sz="2400" dirty="0"/>
              <a:t>nauczycieli        </a:t>
            </a:r>
            <a:r>
              <a:rPr lang="pl-PL" sz="2400" dirty="0" smtClean="0"/>
              <a:t>  Technik Przemysłu Mody</a:t>
            </a:r>
          </a:p>
          <a:p>
            <a:pPr marL="82296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                              Technik Stylista </a:t>
            </a:r>
            <a:endParaRPr lang="pl-PL" sz="2400" dirty="0"/>
          </a:p>
          <a:p>
            <a:pPr marL="82296" indent="0">
              <a:buNone/>
            </a:pPr>
            <a:r>
              <a:rPr lang="pl-PL" sz="2400" dirty="0" smtClean="0"/>
              <a:t>                                Technik Fotografii i Multimediów</a:t>
            </a:r>
            <a:endParaRPr lang="pl-PL" sz="2400" dirty="0"/>
          </a:p>
          <a:p>
            <a:pPr marL="82296" indent="0">
              <a:buNone/>
            </a:pPr>
            <a:r>
              <a:rPr lang="pl-PL" sz="2400" dirty="0"/>
              <a:t>- Szkoła - pracownie zawodowe</a:t>
            </a:r>
            <a:endParaRPr lang="pl-PL" sz="2400" u="sng" dirty="0"/>
          </a:p>
          <a:p>
            <a:pPr>
              <a:buNone/>
            </a:pPr>
            <a:endParaRPr lang="pl-PL" sz="2400" dirty="0"/>
          </a:p>
        </p:txBody>
      </p:sp>
      <p:sp>
        <p:nvSpPr>
          <p:cNvPr id="2" name="Nawias klamrowy zamykający 1">
            <a:extLst>
              <a:ext uri="{FF2B5EF4-FFF2-40B4-BE49-F238E27FC236}">
                <a16:creationId xmlns:a16="http://schemas.microsoft.com/office/drawing/2014/main" id="{1414B0B9-CD83-4A16-8AEB-ADE5F1EB4D71}"/>
              </a:ext>
            </a:extLst>
          </p:cNvPr>
          <p:cNvSpPr/>
          <p:nvPr/>
        </p:nvSpPr>
        <p:spPr>
          <a:xfrm>
            <a:off x="2843808" y="3284984"/>
            <a:ext cx="144016" cy="108012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0000" cy="96913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3544" y="1700808"/>
            <a:ext cx="8676456" cy="5627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4000" u="sng" dirty="0">
                <a:solidFill>
                  <a:schemeClr val="tx2"/>
                </a:solidFill>
              </a:rPr>
              <a:t>Okres realizacji:</a:t>
            </a:r>
          </a:p>
          <a:p>
            <a:pPr>
              <a:buNone/>
            </a:pPr>
            <a:endParaRPr lang="pl-PL" sz="1100" u="sng" dirty="0">
              <a:solidFill>
                <a:schemeClr val="tx2"/>
              </a:solidFill>
            </a:endParaRPr>
          </a:p>
          <a:p>
            <a:pPr>
              <a:buNone/>
            </a:pPr>
            <a:endParaRPr lang="pl-PL" sz="1100" u="sng" dirty="0">
              <a:solidFill>
                <a:schemeClr val="tx2"/>
              </a:solidFill>
            </a:endParaRPr>
          </a:p>
          <a:p>
            <a:pPr>
              <a:buNone/>
            </a:pPr>
            <a:endParaRPr lang="pl-PL" sz="1100" u="sng" dirty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pl-PL" sz="4400" dirty="0" smtClean="0"/>
              <a:t>	01.10.2022</a:t>
            </a:r>
            <a:r>
              <a:rPr lang="pl-PL" sz="4400" dirty="0"/>
              <a:t>	   -    </a:t>
            </a:r>
            <a:r>
              <a:rPr lang="pl-PL" sz="4400" dirty="0" smtClean="0"/>
              <a:t>31.03.2023</a:t>
            </a:r>
            <a:r>
              <a:rPr lang="pl-PL" sz="1800" dirty="0"/>
              <a:t>		</a:t>
            </a:r>
            <a:endParaRPr lang="pl-PL" sz="2000" dirty="0"/>
          </a:p>
          <a:p>
            <a:pPr>
              <a:buNone/>
            </a:pPr>
            <a:endParaRPr lang="pl-PL" sz="1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0000" cy="969134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80728"/>
            <a:ext cx="8532000" cy="5877272"/>
          </a:xfrm>
        </p:spPr>
        <p:txBody>
          <a:bodyPr>
            <a:normAutofit/>
          </a:bodyPr>
          <a:lstStyle/>
          <a:p>
            <a:pPr>
              <a:buNone/>
            </a:pPr>
            <a:endParaRPr lang="pl-PL" u="sng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pl-PL" sz="3600" u="sng" dirty="0">
                <a:solidFill>
                  <a:schemeClr val="tx2"/>
                </a:solidFill>
              </a:rPr>
              <a:t>Rekrutacja </a:t>
            </a:r>
            <a:r>
              <a:rPr lang="pl-PL" sz="2800" dirty="0"/>
              <a:t>		</a:t>
            </a:r>
            <a:r>
              <a:rPr lang="pl-PL" dirty="0"/>
              <a:t>	       </a:t>
            </a:r>
          </a:p>
          <a:p>
            <a:pPr>
              <a:buNone/>
            </a:pPr>
            <a:r>
              <a:rPr lang="pl-PL" dirty="0" smtClean="0"/>
              <a:t>                            IX – X 2022 </a:t>
            </a:r>
            <a:r>
              <a:rPr lang="pl-PL" dirty="0"/>
              <a:t>		</a:t>
            </a:r>
            <a:endParaRPr lang="pl-PL" sz="2000" dirty="0"/>
          </a:p>
          <a:p>
            <a:pPr>
              <a:buNone/>
            </a:pPr>
            <a:endParaRPr lang="pl-PL" sz="1100" i="1" u="sng" dirty="0"/>
          </a:p>
          <a:p>
            <a:pPr>
              <a:buNone/>
            </a:pPr>
            <a:r>
              <a:rPr lang="pl-PL" sz="2400" i="1" u="sng" dirty="0"/>
              <a:t>Gdzie szukać informacji:</a:t>
            </a:r>
          </a:p>
          <a:p>
            <a:pPr>
              <a:spcBef>
                <a:spcPts val="0"/>
              </a:spcBef>
              <a:buNone/>
            </a:pPr>
            <a:r>
              <a:rPr lang="pl-PL" sz="2400" dirty="0"/>
              <a:t>Plakaty, ulotki</a:t>
            </a:r>
          </a:p>
          <a:p>
            <a:pPr>
              <a:spcBef>
                <a:spcPts val="0"/>
              </a:spcBef>
              <a:buNone/>
            </a:pPr>
            <a:r>
              <a:rPr lang="pl-PL" sz="2400" dirty="0"/>
              <a:t>Zebrania klasowe z </a:t>
            </a:r>
            <a:r>
              <a:rPr lang="pl-PL" sz="2400" dirty="0" smtClean="0"/>
              <a:t>uczniami i z rodzicami</a:t>
            </a:r>
            <a:endParaRPr lang="pl-PL" sz="2400" dirty="0"/>
          </a:p>
          <a:p>
            <a:pPr>
              <a:spcBef>
                <a:spcPts val="0"/>
              </a:spcBef>
              <a:buNone/>
            </a:pPr>
            <a:r>
              <a:rPr lang="pl-PL" sz="2400" dirty="0"/>
              <a:t>Informacje na stronie www (druki do pobrania)</a:t>
            </a:r>
          </a:p>
          <a:p>
            <a:pPr>
              <a:spcBef>
                <a:spcPts val="0"/>
              </a:spcBef>
              <a:buNone/>
            </a:pPr>
            <a:endParaRPr lang="pl-PL" sz="2400" dirty="0"/>
          </a:p>
          <a:p>
            <a:pPr>
              <a:spcBef>
                <a:spcPts val="0"/>
              </a:spcBef>
              <a:buNone/>
            </a:pPr>
            <a:r>
              <a:rPr lang="pl-PL" sz="2400" i="1" u="sng" dirty="0"/>
              <a:t>Dokumenty należy złożyć: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pl-PL" sz="2400" dirty="0"/>
              <a:t>- u wychowawcy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pl-PL" sz="2400" dirty="0"/>
              <a:t>- w sekretariacie szkoły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pl-PL" sz="2400" dirty="0"/>
              <a:t>- w biurze projektu</a:t>
            </a:r>
            <a:endParaRPr lang="pl-PL" sz="2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0000" cy="969134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C0BC7D-DEE1-4347-A876-41420B083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84" y="1498515"/>
            <a:ext cx="8460432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4200" u="sng" dirty="0">
                <a:solidFill>
                  <a:schemeClr val="tx2"/>
                </a:solidFill>
              </a:rPr>
              <a:t>Dokumenty zgłoszeniowe</a:t>
            </a:r>
            <a:r>
              <a:rPr lang="pl-PL" sz="4200" u="sng" dirty="0" smtClean="0">
                <a:solidFill>
                  <a:schemeClr val="tx2"/>
                </a:solidFill>
              </a:rPr>
              <a:t>:</a:t>
            </a:r>
            <a:endParaRPr lang="pl-PL" sz="2000" u="sng" dirty="0">
              <a:solidFill>
                <a:schemeClr val="tx2"/>
              </a:solidFill>
            </a:endParaRPr>
          </a:p>
          <a:p>
            <a:pPr marL="402336" lvl="1" indent="0">
              <a:buNone/>
            </a:pPr>
            <a:r>
              <a:rPr lang="pl-PL" sz="3200" dirty="0"/>
              <a:t>- </a:t>
            </a:r>
            <a:r>
              <a:rPr lang="pl-PL" sz="3200" dirty="0" smtClean="0"/>
              <a:t>Formularz zgłoszeniowy</a:t>
            </a:r>
          </a:p>
          <a:p>
            <a:pPr marL="402336" lvl="1" indent="0">
              <a:buNone/>
            </a:pPr>
            <a:r>
              <a:rPr lang="pl-PL" sz="3200" dirty="0" smtClean="0"/>
              <a:t>- Deklaracja uczestnictwa w projekcie</a:t>
            </a:r>
            <a:endParaRPr lang="pl-PL" sz="3200" dirty="0"/>
          </a:p>
          <a:p>
            <a:pPr marL="402336" lvl="1" indent="0">
              <a:buNone/>
            </a:pPr>
            <a:r>
              <a:rPr lang="pl-PL" sz="3200" dirty="0" smtClean="0"/>
              <a:t>- Zgoda </a:t>
            </a:r>
            <a:r>
              <a:rPr lang="pl-PL" sz="3200" dirty="0"/>
              <a:t>na przetwarzanie danych </a:t>
            </a:r>
            <a:r>
              <a:rPr lang="pl-PL" sz="3200" dirty="0" smtClean="0"/>
              <a:t>osobowych</a:t>
            </a:r>
          </a:p>
          <a:p>
            <a:pPr marL="402336" lvl="1" indent="0">
              <a:buNone/>
            </a:pPr>
            <a:r>
              <a:rPr lang="pl-PL" sz="3200" dirty="0" smtClean="0"/>
              <a:t>- Regulamin uczestnictwa</a:t>
            </a:r>
          </a:p>
          <a:p>
            <a:pPr marL="402336" lvl="1" indent="0">
              <a:buNone/>
            </a:pPr>
            <a:r>
              <a:rPr lang="pl-PL" sz="3200" dirty="0" smtClean="0"/>
              <a:t>- Upoważnienie do przetwarzania danych </a:t>
            </a:r>
          </a:p>
          <a:p>
            <a:pPr marL="402336" lvl="1" indent="0">
              <a:buNone/>
            </a:pPr>
            <a:r>
              <a:rPr lang="pl-PL" sz="3200" dirty="0"/>
              <a:t> </a:t>
            </a:r>
            <a:r>
              <a:rPr lang="pl-PL" sz="3200" dirty="0" smtClean="0"/>
              <a:t> osobowych</a:t>
            </a:r>
          </a:p>
          <a:p>
            <a:pPr marL="402336" lvl="1" indent="0">
              <a:buNone/>
            </a:pPr>
            <a:r>
              <a:rPr lang="pl-PL" sz="3200" dirty="0" smtClean="0"/>
              <a:t>- Opinia nauczyciela o potrzebie zajęć </a:t>
            </a:r>
          </a:p>
          <a:p>
            <a:pPr marL="402336" lvl="1" indent="0">
              <a:buNone/>
            </a:pPr>
            <a:r>
              <a:rPr lang="pl-PL" sz="3200" dirty="0"/>
              <a:t> </a:t>
            </a:r>
            <a:r>
              <a:rPr lang="pl-PL" sz="3200" dirty="0" smtClean="0"/>
              <a:t> dodatkowych</a:t>
            </a:r>
          </a:p>
          <a:p>
            <a:pPr lvl="1">
              <a:buFontTx/>
              <a:buChar char="-"/>
            </a:pPr>
            <a:endParaRPr lang="pl-PL" sz="3200" dirty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0000" cy="96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92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8928" y="0"/>
            <a:ext cx="8466144" cy="59766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l-PL" sz="4200" u="sng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pl-PL" sz="4200" u="sng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pl-PL" sz="4200" u="sng" dirty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pl-PL" sz="4200" u="sng" dirty="0" smtClean="0">
                <a:solidFill>
                  <a:schemeClr val="tx2"/>
                </a:solidFill>
              </a:rPr>
              <a:t>Zgłoszenia</a:t>
            </a:r>
            <a:r>
              <a:rPr lang="pl-PL" sz="4200" u="sng" dirty="0">
                <a:solidFill>
                  <a:schemeClr val="tx2"/>
                </a:solidFill>
              </a:rPr>
              <a:t>:</a:t>
            </a:r>
            <a:endParaRPr lang="pl-PL" sz="2000" u="sng" dirty="0">
              <a:solidFill>
                <a:schemeClr val="tx2"/>
              </a:solidFill>
            </a:endParaRPr>
          </a:p>
          <a:p>
            <a:pPr lvl="1">
              <a:buNone/>
            </a:pPr>
            <a:endParaRPr lang="pl-PL" sz="2400" u="sng" dirty="0" smtClean="0"/>
          </a:p>
          <a:p>
            <a:pPr lvl="1">
              <a:buNone/>
            </a:pPr>
            <a:r>
              <a:rPr lang="pl-PL" sz="4400" u="sng" dirty="0" smtClean="0"/>
              <a:t>Na </a:t>
            </a:r>
            <a:r>
              <a:rPr lang="pl-PL" sz="4400" u="sng" dirty="0" smtClean="0"/>
              <a:t>drukach </a:t>
            </a:r>
          </a:p>
          <a:p>
            <a:pPr lvl="1">
              <a:buNone/>
            </a:pPr>
            <a:r>
              <a:rPr lang="pl-PL" sz="4400" u="sng" dirty="0" smtClean="0"/>
              <a:t>są do pobrania na stronie projektu</a:t>
            </a:r>
          </a:p>
          <a:p>
            <a:pPr lvl="1">
              <a:buNone/>
            </a:pPr>
            <a:endParaRPr lang="pl-PL" sz="2400" u="sng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0000" cy="96913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505405"/>
            <a:ext cx="8322128" cy="648072"/>
          </a:xfrm>
        </p:spPr>
        <p:txBody>
          <a:bodyPr>
            <a:normAutofit fontScale="90000"/>
          </a:bodyPr>
          <a:lstStyle/>
          <a:p>
            <a:r>
              <a:rPr lang="pl-PL" sz="4400" dirty="0"/>
              <a:t>Kryteria rekrutacji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2924" y="2057400"/>
            <a:ext cx="8538152" cy="4800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endParaRPr lang="pl-PL" sz="2400" dirty="0" smtClean="0"/>
          </a:p>
          <a:p>
            <a:pPr>
              <a:spcBef>
                <a:spcPts val="0"/>
              </a:spcBef>
            </a:pPr>
            <a:r>
              <a:rPr lang="pl-PL" sz="2400" dirty="0" smtClean="0"/>
              <a:t>Uczeń kierunków kształcenia  TPM, TFM i TS</a:t>
            </a:r>
          </a:p>
          <a:p>
            <a:pPr>
              <a:spcBef>
                <a:spcPts val="0"/>
              </a:spcBef>
            </a:pPr>
            <a:r>
              <a:rPr lang="pl-PL" sz="2400" dirty="0" smtClean="0"/>
              <a:t>Pozytywne </a:t>
            </a:r>
            <a:r>
              <a:rPr lang="pl-PL" sz="2400" dirty="0"/>
              <a:t>oceny z przedmiotów zawodowych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Frekwencja na </a:t>
            </a:r>
            <a:r>
              <a:rPr lang="pl-PL" sz="2400" dirty="0" smtClean="0"/>
              <a:t>zajęciach min 65%</a:t>
            </a:r>
            <a:endParaRPr lang="pl-PL" sz="2400" dirty="0"/>
          </a:p>
          <a:p>
            <a:pPr>
              <a:spcBef>
                <a:spcPts val="0"/>
              </a:spcBef>
            </a:pPr>
            <a:r>
              <a:rPr lang="pl-PL" sz="2400" dirty="0"/>
              <a:t>Wysoka motywacja i chęć udziału w </a:t>
            </a:r>
            <a:r>
              <a:rPr lang="pl-PL" sz="2400" smtClean="0"/>
              <a:t>zajęciach dodatkowych</a:t>
            </a:r>
            <a:endParaRPr lang="pl-PL" sz="2400" dirty="0" smtClean="0"/>
          </a:p>
          <a:p>
            <a:pPr>
              <a:spcBef>
                <a:spcPts val="0"/>
              </a:spcBef>
            </a:pPr>
            <a:r>
              <a:rPr lang="pl-PL" sz="2400" dirty="0" smtClean="0"/>
              <a:t>Potrzeba ukierunkowania zawodowego poprzez doradztwo zawodowe</a:t>
            </a:r>
            <a:endParaRPr lang="pl-PL" sz="2400" dirty="0"/>
          </a:p>
          <a:p>
            <a:pPr>
              <a:spcBef>
                <a:spcPts val="0"/>
              </a:spcBef>
            </a:pPr>
            <a:r>
              <a:rPr lang="pl-PL" sz="2400" dirty="0"/>
              <a:t>Kolejność zgłoszeń</a:t>
            </a:r>
          </a:p>
          <a:p>
            <a:pPr>
              <a:spcBef>
                <a:spcPts val="0"/>
              </a:spcBef>
              <a:buNone/>
            </a:pPr>
            <a:endParaRPr lang="pl-PL" sz="2400" dirty="0"/>
          </a:p>
          <a:p>
            <a:pPr>
              <a:spcBef>
                <a:spcPts val="0"/>
              </a:spcBef>
              <a:buNone/>
            </a:pPr>
            <a:r>
              <a:rPr lang="pl-PL" sz="2400" dirty="0"/>
              <a:t>+ Uczniowie z rodzin w trudnej sytuacji materialnej </a:t>
            </a:r>
            <a:r>
              <a:rPr lang="pl-PL" sz="2400" dirty="0" smtClean="0"/>
              <a:t> + 1 pkt</a:t>
            </a:r>
          </a:p>
          <a:p>
            <a:pPr>
              <a:spcBef>
                <a:spcPts val="0"/>
              </a:spcBef>
              <a:buNone/>
            </a:pPr>
            <a:r>
              <a:rPr lang="pl-PL" sz="2400" dirty="0" smtClean="0"/>
              <a:t>+  Osoby niepełnosprawne                                      + 5 pkt</a:t>
            </a:r>
            <a:endParaRPr lang="pl-PL" sz="2400" dirty="0"/>
          </a:p>
          <a:p>
            <a:pPr>
              <a:spcBef>
                <a:spcPts val="0"/>
              </a:spcBef>
              <a:buNone/>
            </a:pPr>
            <a:r>
              <a:rPr lang="pl-PL" sz="2400" dirty="0" smtClean="0"/>
              <a:t>+  za każde dodatkowe 5% frekwencji na zajęciach     + 1 pkt</a:t>
            </a:r>
            <a:endParaRPr lang="pl-PL" sz="2400" dirty="0"/>
          </a:p>
          <a:p>
            <a:pPr>
              <a:spcBef>
                <a:spcPts val="0"/>
              </a:spcBef>
              <a:buNone/>
            </a:pPr>
            <a:endParaRPr lang="pl-PL" sz="1600" dirty="0"/>
          </a:p>
          <a:p>
            <a:pPr>
              <a:spcBef>
                <a:spcPts val="0"/>
              </a:spcBef>
              <a:buNone/>
            </a:pPr>
            <a:r>
              <a:rPr lang="pl-PL" sz="2800" dirty="0"/>
              <a:t>BIURO PROJEKTU na terenie szkoły </a:t>
            </a:r>
          </a:p>
          <a:p>
            <a:pPr>
              <a:spcBef>
                <a:spcPts val="0"/>
              </a:spcBef>
              <a:buNone/>
            </a:pPr>
            <a:r>
              <a:rPr lang="pl-PL" sz="2800" dirty="0"/>
              <a:t>KOORDYNATOR SZKOLNY</a:t>
            </a:r>
            <a:endParaRPr lang="pl-PL" dirty="0"/>
          </a:p>
          <a:p>
            <a:pPr>
              <a:spcBef>
                <a:spcPts val="0"/>
              </a:spcBef>
              <a:buNone/>
            </a:pPr>
            <a:endParaRPr lang="pl-PL" dirty="0"/>
          </a:p>
          <a:p>
            <a:pPr>
              <a:spcBef>
                <a:spcPts val="0"/>
              </a:spcBef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0000" cy="969134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7524" y="1052736"/>
            <a:ext cx="8568952" cy="5699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/>
              <a:t>	</a:t>
            </a:r>
          </a:p>
          <a:p>
            <a:pPr>
              <a:buNone/>
            </a:pPr>
            <a:endParaRPr lang="pl-PL" sz="1800" b="1" dirty="0">
              <a:solidFill>
                <a:schemeClr val="tx2"/>
              </a:solidFill>
            </a:endParaRPr>
          </a:p>
          <a:p>
            <a:pPr>
              <a:buNone/>
            </a:pPr>
            <a:endParaRPr lang="pl-PL" sz="18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pl-PL" sz="3600" u="sng" dirty="0">
                <a:solidFill>
                  <a:schemeClr val="tx2"/>
                </a:solidFill>
              </a:rPr>
              <a:t>Celem projektu jest:</a:t>
            </a:r>
          </a:p>
          <a:p>
            <a:pPr>
              <a:buNone/>
            </a:pPr>
            <a:endParaRPr lang="pl-PL" sz="400" b="1" dirty="0">
              <a:solidFill>
                <a:schemeClr val="tx2"/>
              </a:solidFill>
            </a:endParaRPr>
          </a:p>
          <a:p>
            <a:pPr>
              <a:buNone/>
            </a:pPr>
            <a:endParaRPr lang="pl-PL" sz="400" b="1" dirty="0">
              <a:solidFill>
                <a:schemeClr val="tx2"/>
              </a:solidFill>
            </a:endParaRPr>
          </a:p>
          <a:p>
            <a:r>
              <a:rPr lang="pl-PL" sz="2200" dirty="0"/>
              <a:t>Podniesienie </a:t>
            </a:r>
            <a:r>
              <a:rPr lang="pl-PL" sz="2200" dirty="0" smtClean="0"/>
              <a:t>kwalifikacji kompetencji </a:t>
            </a:r>
            <a:r>
              <a:rPr lang="pl-PL" sz="2200" dirty="0"/>
              <a:t>zawodowych u </a:t>
            </a:r>
            <a:r>
              <a:rPr lang="pl-PL" sz="2200" dirty="0" smtClean="0"/>
              <a:t>27 </a:t>
            </a:r>
            <a:r>
              <a:rPr lang="pl-PL" sz="2200" dirty="0"/>
              <a:t>uczniów             i </a:t>
            </a:r>
            <a:r>
              <a:rPr lang="pl-PL" sz="2200" dirty="0" smtClean="0"/>
              <a:t>27 nauczycieli </a:t>
            </a:r>
            <a:r>
              <a:rPr lang="pl-PL" sz="2200" dirty="0"/>
              <a:t>ZSPM poprzez uczestnictwo w szkoleniach i kursach oraz </a:t>
            </a:r>
            <a:r>
              <a:rPr lang="pl-PL" sz="2200" dirty="0" smtClean="0"/>
              <a:t>stażach </a:t>
            </a:r>
            <a:r>
              <a:rPr lang="pl-PL" sz="2200" dirty="0"/>
              <a:t>zawodowych</a:t>
            </a:r>
          </a:p>
          <a:p>
            <a:r>
              <a:rPr lang="pl-PL" sz="2200" dirty="0"/>
              <a:t>Doposażenie pracowni kształcenia zawodowego w nowoczesny sprzęt</a:t>
            </a:r>
          </a:p>
          <a:p>
            <a:pPr marL="82296" indent="0">
              <a:buNone/>
            </a:pPr>
            <a:endParaRPr lang="pl-PL" sz="2200" dirty="0"/>
          </a:p>
          <a:p>
            <a:pPr marL="82296" indent="0">
              <a:buNone/>
            </a:pPr>
            <a:r>
              <a:rPr lang="pl-PL" sz="2200" dirty="0"/>
              <a:t>Co przyczyni się do poprawy zdolności do zatrudnienia uczniów oraz dostosowania kierunku kształcenia do regionalnego rynku </a:t>
            </a:r>
            <a:r>
              <a:rPr lang="pl-PL" sz="2200" dirty="0" smtClean="0"/>
              <a:t>pracy oraz planu rozwoju szkolnictwa.</a:t>
            </a:r>
            <a:endParaRPr lang="pl-PL" sz="2200" dirty="0"/>
          </a:p>
          <a:p>
            <a:endParaRPr lang="pl-PL" sz="1800" dirty="0"/>
          </a:p>
          <a:p>
            <a:pPr marL="82296" indent="0">
              <a:buNone/>
            </a:pPr>
            <a:endParaRPr lang="pl-PL" sz="1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0000" cy="96913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538152" cy="1143000"/>
          </a:xfrm>
        </p:spPr>
        <p:txBody>
          <a:bodyPr>
            <a:normAutofit/>
          </a:bodyPr>
          <a:lstStyle/>
          <a:p>
            <a:r>
              <a:rPr lang="pl-PL" sz="3600" u="sng" dirty="0"/>
              <a:t>Zadania w projekcie:</a:t>
            </a:r>
            <a:r>
              <a:rPr lang="pl-PL" sz="4000" dirty="0"/>
              <a:t>	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9024" y="2708920"/>
            <a:ext cx="8784976" cy="480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pl-PL" sz="2000" dirty="0"/>
              <a:t>Zadanie 1</a:t>
            </a:r>
            <a:r>
              <a:rPr lang="pl-PL" sz="2000" dirty="0" smtClean="0"/>
              <a:t>. Dodatkowe kursy specjalistyczne dla uczennic i uczniów kierunków</a:t>
            </a:r>
          </a:p>
          <a:p>
            <a:pPr>
              <a:spcBef>
                <a:spcPts val="0"/>
              </a:spcBef>
              <a:buNone/>
            </a:pPr>
            <a:r>
              <a:rPr lang="pl-PL" sz="1600" dirty="0" smtClean="0"/>
              <a:t>				</a:t>
            </a:r>
            <a:r>
              <a:rPr lang="pl-PL" sz="2000" dirty="0" smtClean="0"/>
              <a:t>- Technik Przemysłu Mody</a:t>
            </a:r>
          </a:p>
          <a:p>
            <a:pPr>
              <a:spcBef>
                <a:spcPts val="0"/>
              </a:spcBef>
              <a:buNone/>
            </a:pPr>
            <a:r>
              <a:rPr lang="pl-PL" sz="2000" dirty="0" smtClean="0"/>
              <a:t>				- Technik Stylista</a:t>
            </a:r>
            <a:endParaRPr lang="pl-PL" sz="2000" dirty="0"/>
          </a:p>
          <a:p>
            <a:pPr>
              <a:spcBef>
                <a:spcPts val="0"/>
              </a:spcBef>
              <a:buNone/>
            </a:pPr>
            <a:r>
              <a:rPr lang="pl-PL" sz="2000" dirty="0"/>
              <a:t>Zadanie 2. </a:t>
            </a:r>
            <a:r>
              <a:rPr lang="pl-PL" sz="2000" dirty="0" smtClean="0"/>
              <a:t>Szkolenia doskonalące dla nauczycieli 4 kierunków kształcenia </a:t>
            </a:r>
          </a:p>
          <a:p>
            <a:pPr>
              <a:spcBef>
                <a:spcPts val="0"/>
              </a:spcBef>
              <a:buNone/>
            </a:pPr>
            <a:r>
              <a:rPr lang="pl-PL" sz="2000" dirty="0" smtClean="0"/>
              <a:t>                                       -TPM, TS, TFM, TGPC</a:t>
            </a:r>
            <a:endParaRPr lang="pl-PL" sz="2000" dirty="0"/>
          </a:p>
          <a:p>
            <a:pPr>
              <a:spcBef>
                <a:spcPts val="0"/>
              </a:spcBef>
              <a:buNone/>
            </a:pPr>
            <a:r>
              <a:rPr lang="pl-PL" sz="2000" dirty="0"/>
              <a:t>Zadanie 3. </a:t>
            </a:r>
            <a:r>
              <a:rPr lang="pl-PL" sz="2000" dirty="0" smtClean="0"/>
              <a:t>Zajęcia warsztatowe pozalekcyjne</a:t>
            </a:r>
            <a:endParaRPr lang="pl-PL" sz="2000" dirty="0"/>
          </a:p>
          <a:p>
            <a:pPr>
              <a:spcBef>
                <a:spcPts val="0"/>
              </a:spcBef>
              <a:buNone/>
            </a:pPr>
            <a:r>
              <a:rPr lang="pl-PL" sz="2000" dirty="0"/>
              <a:t>Zadanie 4. Doradztwo zawodowe grupowe i indywidualne</a:t>
            </a:r>
          </a:p>
          <a:p>
            <a:pPr>
              <a:spcBef>
                <a:spcPts val="0"/>
              </a:spcBef>
              <a:buNone/>
            </a:pPr>
            <a:r>
              <a:rPr lang="pl-PL" sz="2000" dirty="0"/>
              <a:t>Zadanie 5. </a:t>
            </a:r>
            <a:r>
              <a:rPr lang="pl-PL" sz="2000" dirty="0" smtClean="0"/>
              <a:t>Dostosowanie i doposażenie pracowni i warsztatów szkolnych  dla  </a:t>
            </a:r>
          </a:p>
          <a:p>
            <a:pPr>
              <a:spcBef>
                <a:spcPts val="0"/>
              </a:spcBef>
              <a:buNone/>
            </a:pPr>
            <a:r>
              <a:rPr lang="pl-PL" sz="2000" dirty="0"/>
              <a:t> </a:t>
            </a:r>
            <a:r>
              <a:rPr lang="pl-PL" sz="2000" dirty="0" smtClean="0"/>
              <a:t>               Technik Stylista</a:t>
            </a:r>
          </a:p>
          <a:p>
            <a:pPr>
              <a:spcBef>
                <a:spcPts val="0"/>
              </a:spcBef>
              <a:buNone/>
            </a:pPr>
            <a:r>
              <a:rPr lang="pl-PL" sz="2000" dirty="0" smtClean="0"/>
              <a:t>Zadanie 6. Staże zawodowe u pracodawcy dl uczniów TFM</a:t>
            </a:r>
          </a:p>
          <a:p>
            <a:pPr>
              <a:spcBef>
                <a:spcPts val="0"/>
              </a:spcBef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0000" cy="96913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131295FFACFA4EA04ADD81CB7BF63B" ma:contentTypeVersion="34" ma:contentTypeDescription="Utwórz nowy dokument." ma:contentTypeScope="" ma:versionID="4e48f9aa8a9d35995a913394c8ab08c9">
  <xsd:schema xmlns:xsd="http://www.w3.org/2001/XMLSchema" xmlns:xs="http://www.w3.org/2001/XMLSchema" xmlns:p="http://schemas.microsoft.com/office/2006/metadata/properties" xmlns:ns3="8e512dfb-c078-4e1b-89b4-eb6a2b927595" xmlns:ns4="cc36f58c-0a5f-4934-9639-8303ec5e6321" targetNamespace="http://schemas.microsoft.com/office/2006/metadata/properties" ma:root="true" ma:fieldsID="3e570e97f1b9395953db32b92323a632" ns3:_="" ns4:_="">
    <xsd:import namespace="8e512dfb-c078-4e1b-89b4-eb6a2b927595"/>
    <xsd:import namespace="cc36f58c-0a5f-4934-9639-8303ec5e632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512dfb-c078-4e1b-89b4-eb6a2b9275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6f58c-0a5f-4934-9639-8303ec5e632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NotebookLocked xmlns="8e512dfb-c078-4e1b-89b4-eb6a2b927595" xsi:nil="true"/>
    <Self_Registration_Enabled xmlns="8e512dfb-c078-4e1b-89b4-eb6a2b927595" xsi:nil="true"/>
    <Distribution_Groups xmlns="8e512dfb-c078-4e1b-89b4-eb6a2b927595" xsi:nil="true"/>
    <LMS_Mappings xmlns="8e512dfb-c078-4e1b-89b4-eb6a2b927595" xsi:nil="true"/>
    <DefaultSectionNames xmlns="8e512dfb-c078-4e1b-89b4-eb6a2b927595" xsi:nil="true"/>
    <Templates xmlns="8e512dfb-c078-4e1b-89b4-eb6a2b927595" xsi:nil="true"/>
    <Has_Teacher_Only_SectionGroup xmlns="8e512dfb-c078-4e1b-89b4-eb6a2b927595" xsi:nil="true"/>
    <CultureName xmlns="8e512dfb-c078-4e1b-89b4-eb6a2b927595" xsi:nil="true"/>
    <Is_Collaboration_Space_Locked xmlns="8e512dfb-c078-4e1b-89b4-eb6a2b927595" xsi:nil="true"/>
    <NotebookType xmlns="8e512dfb-c078-4e1b-89b4-eb6a2b927595" xsi:nil="true"/>
    <Teachers xmlns="8e512dfb-c078-4e1b-89b4-eb6a2b927595">
      <UserInfo>
        <DisplayName/>
        <AccountId xsi:nil="true"/>
        <AccountType/>
      </UserInfo>
    </Teachers>
    <Invited_Teachers xmlns="8e512dfb-c078-4e1b-89b4-eb6a2b927595" xsi:nil="true"/>
    <Math_Settings xmlns="8e512dfb-c078-4e1b-89b4-eb6a2b927595" xsi:nil="true"/>
    <Owner xmlns="8e512dfb-c078-4e1b-89b4-eb6a2b927595">
      <UserInfo>
        <DisplayName/>
        <AccountId xsi:nil="true"/>
        <AccountType/>
      </UserInfo>
    </Owner>
    <AppVersion xmlns="8e512dfb-c078-4e1b-89b4-eb6a2b927595" xsi:nil="true"/>
    <TeamsChannelId xmlns="8e512dfb-c078-4e1b-89b4-eb6a2b927595" xsi:nil="true"/>
    <Invited_Students xmlns="8e512dfb-c078-4e1b-89b4-eb6a2b927595" xsi:nil="true"/>
    <Teams_Channel_Section_Location xmlns="8e512dfb-c078-4e1b-89b4-eb6a2b927595" xsi:nil="true"/>
    <FolderType xmlns="8e512dfb-c078-4e1b-89b4-eb6a2b927595" xsi:nil="true"/>
    <Students xmlns="8e512dfb-c078-4e1b-89b4-eb6a2b927595">
      <UserInfo>
        <DisplayName/>
        <AccountId xsi:nil="true"/>
        <AccountType/>
      </UserInfo>
    </Students>
    <Student_Groups xmlns="8e512dfb-c078-4e1b-89b4-eb6a2b927595">
      <UserInfo>
        <DisplayName/>
        <AccountId xsi:nil="true"/>
        <AccountType/>
      </UserInfo>
    </Student_Groups>
  </documentManagement>
</p:properties>
</file>

<file path=customXml/itemProps1.xml><?xml version="1.0" encoding="utf-8"?>
<ds:datastoreItem xmlns:ds="http://schemas.openxmlformats.org/officeDocument/2006/customXml" ds:itemID="{1DC8C708-4918-4084-AAB6-183E912328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512dfb-c078-4e1b-89b4-eb6a2b927595"/>
    <ds:schemaRef ds:uri="cc36f58c-0a5f-4934-9639-8303ec5e63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2D7514-524A-4151-96BA-C3F435528E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01B018-C054-4358-84BF-7CE9B435E679}">
  <ds:schemaRefs>
    <ds:schemaRef ds:uri="http://schemas.microsoft.com/office/2006/documentManagement/types"/>
    <ds:schemaRef ds:uri="cc36f58c-0a5f-4934-9639-8303ec5e6321"/>
    <ds:schemaRef ds:uri="8e512dfb-c078-4e1b-89b4-eb6a2b927595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4210</TotalTime>
  <Words>841</Words>
  <Application>Microsoft Office PowerPoint</Application>
  <PresentationFormat>Pokaz na ekranie (4:3)</PresentationFormat>
  <Paragraphs>147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Arial</vt:lpstr>
      <vt:lpstr>Calibri</vt:lpstr>
      <vt:lpstr>Gill Sans MT</vt:lpstr>
      <vt:lpstr>Verdana</vt:lpstr>
      <vt:lpstr>Wingdings 2</vt:lpstr>
      <vt:lpstr>Przesilenie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Kryteria rekrutacji </vt:lpstr>
      <vt:lpstr>Prezentacja programu PowerPoint</vt:lpstr>
      <vt:lpstr>Zadania w projekcie: </vt:lpstr>
      <vt:lpstr>Zadanie 5:                     Dostosowanie i doposażenie pracowni i            warsztatów szkolnych dla kierunku technik stylista </vt:lpstr>
      <vt:lpstr>Zadanie I:        Dodatkowe kursy specjalistyczne dla uczniów kierunków TPM i TS</vt:lpstr>
      <vt:lpstr>Zadanie II:         Szkolenia doskonalące dla nauczycieli</vt:lpstr>
      <vt:lpstr>Prezentacja programu PowerPoint</vt:lpstr>
      <vt:lpstr>Prezentacja programu PowerPoint</vt:lpstr>
      <vt:lpstr>Zadanie IV:    Zajęcia z doradcą zawodowym </vt:lpstr>
      <vt:lpstr>Zadanie IV:    Zajęcia z doradcą zawodowym </vt:lpstr>
      <vt:lpstr>Zadanie V.   Staże zawodowe – dla uczniów TFM </vt:lpstr>
    </vt:vector>
  </TitlesOfParts>
  <Company>Ministrerstwo Edukacji Narodowej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Bogusław Maksajda</cp:lastModifiedBy>
  <cp:revision>464</cp:revision>
  <dcterms:created xsi:type="dcterms:W3CDTF">2018-02-13T10:07:06Z</dcterms:created>
  <dcterms:modified xsi:type="dcterms:W3CDTF">2022-10-13T12:00:59Z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0x010100FA131295FFACFA4EA04ADD81CB7BF63B</vt:lpwstr>
  </property>
</Properties>
</file>