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9"/>
  </p:notesMasterIdLst>
  <p:sldIdLst>
    <p:sldId id="286" r:id="rId2"/>
    <p:sldId id="257" r:id="rId3"/>
    <p:sldId id="287" r:id="rId4"/>
    <p:sldId id="289" r:id="rId5"/>
    <p:sldId id="299" r:id="rId6"/>
    <p:sldId id="288" r:id="rId7"/>
    <p:sldId id="297" r:id="rId8"/>
    <p:sldId id="258" r:id="rId9"/>
    <p:sldId id="259" r:id="rId10"/>
    <p:sldId id="292" r:id="rId11"/>
    <p:sldId id="261" r:id="rId12"/>
    <p:sldId id="291" r:id="rId13"/>
    <p:sldId id="301" r:id="rId14"/>
    <p:sldId id="302" r:id="rId15"/>
    <p:sldId id="263" r:id="rId16"/>
    <p:sldId id="300" r:id="rId17"/>
    <p:sldId id="303" r:id="rId1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2" autoAdjust="0"/>
    <p:restoredTop sz="94612" autoAdjust="0"/>
  </p:normalViewPr>
  <p:slideViewPr>
    <p:cSldViewPr>
      <p:cViewPr varScale="1">
        <p:scale>
          <a:sx n="68" d="100"/>
          <a:sy n="68" d="100"/>
        </p:scale>
        <p:origin x="145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BB672B-60D5-42D2-AE8E-2F3065AC4336}" type="datetimeFigureOut">
              <a:rPr lang="pl-PL" smtClean="0"/>
              <a:pPr/>
              <a:t>14.01.2021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3F646E-9933-4A3F-BFF9-133AE652CE40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3265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ytuł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22" name="Podtytuł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/>
              <a:t>Kliknij, aby edytować styl wzorca podtytułu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4AE7-50FD-4525-BFCE-DE092E3024F9}" type="datetimeFigureOut">
              <a:rPr lang="pl-PL" smtClean="0"/>
              <a:pPr/>
              <a:t>14.01.2021</a:t>
            </a:fld>
            <a:endParaRPr lang="pl-PL"/>
          </a:p>
        </p:txBody>
      </p:sp>
      <p:sp>
        <p:nvSpPr>
          <p:cNvPr id="20" name="Symbol zastępczy stopki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Symbol zastępczy numeru slajd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C72A-BA8D-4775-96AA-E5E7D720BE0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4AE7-50FD-4525-BFCE-DE092E3024F9}" type="datetimeFigureOut">
              <a:rPr lang="pl-PL" smtClean="0"/>
              <a:pPr/>
              <a:t>14.01.2021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C72A-BA8D-4775-96AA-E5E7D720BE0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4AE7-50FD-4525-BFCE-DE092E3024F9}" type="datetimeFigureOut">
              <a:rPr lang="pl-PL" smtClean="0"/>
              <a:pPr/>
              <a:t>14.01.2021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C72A-BA8D-4775-96AA-E5E7D720BE0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4AE7-50FD-4525-BFCE-DE092E3024F9}" type="datetimeFigureOut">
              <a:rPr lang="pl-PL" smtClean="0"/>
              <a:pPr/>
              <a:t>14.01.2021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C72A-BA8D-4775-96AA-E5E7D720BE0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4AE7-50FD-4525-BFCE-DE092E3024F9}" type="datetimeFigureOut">
              <a:rPr lang="pl-PL" smtClean="0"/>
              <a:pPr/>
              <a:t>14.01.2021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C72A-BA8D-4775-96AA-E5E7D720BE0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Prostokąt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4AE7-50FD-4525-BFCE-DE092E3024F9}" type="datetimeFigureOut">
              <a:rPr lang="pl-PL" smtClean="0"/>
              <a:pPr/>
              <a:t>14.01.2021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C72A-BA8D-4775-96AA-E5E7D720BE0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4AE7-50FD-4525-BFCE-DE092E3024F9}" type="datetimeFigureOut">
              <a:rPr lang="pl-PL" smtClean="0"/>
              <a:pPr/>
              <a:t>14.01.2021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C72A-BA8D-4775-96AA-E5E7D720BE0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4AE7-50FD-4525-BFCE-DE092E3024F9}" type="datetimeFigureOut">
              <a:rPr lang="pl-PL" smtClean="0"/>
              <a:pPr/>
              <a:t>14.01.2021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C72A-BA8D-4775-96AA-E5E7D720BE0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4AE7-50FD-4525-BFCE-DE092E3024F9}" type="datetimeFigureOut">
              <a:rPr lang="pl-PL" smtClean="0"/>
              <a:pPr/>
              <a:t>14.01.2021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C72A-BA8D-4775-96AA-E5E7D720BE0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Prostokąt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/>
              <a:t>Kliknij, aby edytować style wzorca tekstu</a:t>
            </a:r>
          </a:p>
          <a:p>
            <a:pPr lvl="1" eaLnBrk="1" latinLnBrk="0" hangingPunct="1"/>
            <a:r>
              <a:rPr lang="pl-PL"/>
              <a:t>Drugi poziom</a:t>
            </a:r>
          </a:p>
          <a:p>
            <a:pPr lvl="2" eaLnBrk="1" latinLnBrk="0" hangingPunct="1"/>
            <a:r>
              <a:rPr lang="pl-PL"/>
              <a:t>Trzeci poziom</a:t>
            </a:r>
          </a:p>
          <a:p>
            <a:pPr lvl="3" eaLnBrk="1" latinLnBrk="0" hangingPunct="1"/>
            <a:r>
              <a:rPr lang="pl-PL"/>
              <a:t>Czwarty poziom</a:t>
            </a:r>
          </a:p>
          <a:p>
            <a:pPr lvl="4" eaLnBrk="1" latinLnBrk="0" hangingPunct="1"/>
            <a:r>
              <a:rPr lang="pl-PL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4AE7-50FD-4525-BFCE-DE092E3024F9}" type="datetimeFigureOut">
              <a:rPr lang="pl-PL" smtClean="0"/>
              <a:pPr/>
              <a:t>14.01.2021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C72A-BA8D-4775-96AA-E5E7D720BE0E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FD4AE7-50FD-4525-BFCE-DE092E3024F9}" type="datetimeFigureOut">
              <a:rPr lang="pl-PL" smtClean="0"/>
              <a:pPr/>
              <a:t>14.01.2021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FC72A-BA8D-4775-96AA-E5E7D720BE0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Prostokąt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pl-PL"/>
              <a:t>Kliknij ikonę, aby dodać obraz</a:t>
            </a:r>
            <a:endParaRPr kumimoji="0" lang="en-US" dirty="0"/>
          </a:p>
        </p:txBody>
      </p:sp>
      <p:sp>
        <p:nvSpPr>
          <p:cNvPr id="9" name="Schemat blokowy: proce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Schemat blokowy: proce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/>
              <a:t>Kliknij, aby edytować style wzorca tekstu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Wycinek koł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ierście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Symbol zastępczy tytuł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pl-PL"/>
              <a:t>Kliknij, aby edytować styl</a:t>
            </a:r>
            <a:endParaRPr kumimoji="0" lang="en-US"/>
          </a:p>
        </p:txBody>
      </p:sp>
      <p:sp>
        <p:nvSpPr>
          <p:cNvPr id="9" name="Symbol zastępczy tekst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l-PL"/>
              <a:t>Kliknij, aby edytować style wzorca tekstu</a:t>
            </a:r>
          </a:p>
          <a:p>
            <a:pPr lvl="1" eaLnBrk="1" latinLnBrk="0" hangingPunct="1"/>
            <a:r>
              <a:rPr kumimoji="0" lang="pl-PL"/>
              <a:t>Drugi poziom</a:t>
            </a:r>
          </a:p>
          <a:p>
            <a:pPr lvl="2" eaLnBrk="1" latinLnBrk="0" hangingPunct="1"/>
            <a:r>
              <a:rPr kumimoji="0" lang="pl-PL"/>
              <a:t>Trzeci poziom</a:t>
            </a:r>
          </a:p>
          <a:p>
            <a:pPr lvl="3" eaLnBrk="1" latinLnBrk="0" hangingPunct="1"/>
            <a:r>
              <a:rPr kumimoji="0" lang="pl-PL"/>
              <a:t>Czwarty poziom</a:t>
            </a:r>
          </a:p>
          <a:p>
            <a:pPr lvl="4" eaLnBrk="1" latinLnBrk="0" hangingPunct="1"/>
            <a:r>
              <a:rPr kumimoji="0" lang="pl-PL"/>
              <a:t>Piąty poziom</a:t>
            </a:r>
            <a:endParaRPr kumimoji="0" lang="en-US"/>
          </a:p>
        </p:txBody>
      </p:sp>
      <p:sp>
        <p:nvSpPr>
          <p:cNvPr id="24" name="Symbol zastępczy daty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EFD4AE7-50FD-4525-BFCE-DE092E3024F9}" type="datetimeFigureOut">
              <a:rPr lang="pl-PL" smtClean="0"/>
              <a:pPr/>
              <a:t>14.01.2021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70FC72A-BA8D-4775-96AA-E5E7D720BE0E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5" name="Prostokąt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772816"/>
            <a:ext cx="8712968" cy="48006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Projekt:</a:t>
            </a:r>
          </a:p>
          <a:p>
            <a:pPr>
              <a:buNone/>
            </a:pPr>
            <a:r>
              <a:rPr lang="pl-PL" sz="4700" dirty="0">
                <a:solidFill>
                  <a:schemeClr val="tx2"/>
                </a:solidFill>
              </a:rPr>
              <a:t>		</a:t>
            </a:r>
            <a:r>
              <a:rPr lang="pl-PL" sz="5200" dirty="0">
                <a:solidFill>
                  <a:schemeClr val="tx2"/>
                </a:solidFill>
              </a:rPr>
              <a:t>	„Personalizacja mody”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sz="3100" dirty="0"/>
              <a:t>	</a:t>
            </a:r>
            <a:r>
              <a:rPr lang="pl-PL" sz="3100" u="sng" dirty="0"/>
              <a:t>Finansowany</a:t>
            </a:r>
            <a:r>
              <a:rPr lang="pl-PL" sz="3100" dirty="0"/>
              <a:t> ze środków Europejskiego Funduszu Społecznego </a:t>
            </a:r>
          </a:p>
          <a:p>
            <a:pPr>
              <a:buNone/>
            </a:pPr>
            <a:r>
              <a:rPr lang="pl-PL" sz="3100" dirty="0"/>
              <a:t>	w ramach Regionalnego Programu Operacyjnego Województwa Łódzkiego na lata 2014 – 2020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1.1 Oś priorytetowa:  Edukacja Kwalifikacje Umiejętności</a:t>
            </a:r>
          </a:p>
          <a:p>
            <a:pPr>
              <a:buNone/>
            </a:pPr>
            <a:r>
              <a:rPr lang="pl-PL" dirty="0"/>
              <a:t>1.2 Działanie	         	  Kształcenie zawodowe</a:t>
            </a:r>
          </a:p>
          <a:p>
            <a:pPr>
              <a:buNone/>
            </a:pPr>
            <a:r>
              <a:rPr lang="pl-PL" dirty="0"/>
              <a:t>1.3 Poddziałanie: 	  Kształcenie zawodowe</a:t>
            </a:r>
          </a:p>
          <a:p>
            <a:pPr>
              <a:buNone/>
            </a:pPr>
            <a:endParaRPr lang="pl-PL" dirty="0"/>
          </a:p>
        </p:txBody>
      </p:sp>
      <p:pic>
        <p:nvPicPr>
          <p:cNvPr id="4" name="Obraz 3" descr="logotyp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1600939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676456" cy="1498178"/>
          </a:xfrm>
        </p:spPr>
        <p:txBody>
          <a:bodyPr>
            <a:noAutofit/>
          </a:bodyPr>
          <a:lstStyle/>
          <a:p>
            <a:r>
              <a:rPr lang="pl-PL" sz="2400" u="sng" dirty="0"/>
              <a:t>Zadanie I:</a:t>
            </a:r>
            <a:br>
              <a:rPr lang="pl-PL" sz="1800" dirty="0"/>
            </a:br>
            <a:r>
              <a:rPr lang="pl-PL" sz="1800" dirty="0"/>
              <a:t>                    </a:t>
            </a:r>
            <a:r>
              <a:rPr lang="pl-PL" sz="2800" dirty="0"/>
              <a:t>Doposażenie pracowni i warsztatów szkolnych 	   	    dla kierunku technik przemysłu mody </a:t>
            </a:r>
            <a:endParaRPr lang="pl-PL" sz="24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0" y="2910953"/>
            <a:ext cx="8819456" cy="4800600"/>
          </a:xfrm>
        </p:spPr>
        <p:txBody>
          <a:bodyPr>
            <a:normAutofit/>
          </a:bodyPr>
          <a:lstStyle/>
          <a:p>
            <a:pPr lvl="1">
              <a:buFont typeface="Arial" pitchFamily="34" charset="0"/>
              <a:buChar char="•"/>
            </a:pPr>
            <a:endParaRPr lang="pl-PL" sz="1800" b="1" dirty="0"/>
          </a:p>
          <a:p>
            <a:pPr lvl="1">
              <a:buFont typeface="Arial" pitchFamily="34" charset="0"/>
              <a:buChar char="•"/>
            </a:pPr>
            <a:r>
              <a:rPr lang="pl-PL" sz="1800" b="1" dirty="0"/>
              <a:t>Dostosowanie i doposażenie pracowni warsztatów (szwalnia i krojownia)</a:t>
            </a:r>
          </a:p>
          <a:p>
            <a:pPr lvl="1">
              <a:buFontTx/>
              <a:buChar char="-"/>
            </a:pPr>
            <a:r>
              <a:rPr lang="pl-PL" sz="1800" dirty="0"/>
              <a:t>malowanie, wymiana drzwi, montaż lamp, modernizacja instalacji elektrycznej, ułożenie paneli ściennych, wymiana podłogi, zakup nowych lamp oświetleniowych</a:t>
            </a:r>
          </a:p>
          <a:p>
            <a:pPr marL="402336" lvl="1" indent="0">
              <a:buNone/>
            </a:pPr>
            <a:endParaRPr lang="pl-PL" sz="1800" dirty="0"/>
          </a:p>
          <a:p>
            <a:pPr lvl="1">
              <a:buFontTx/>
              <a:buChar char="-"/>
            </a:pPr>
            <a:r>
              <a:rPr lang="pl-PL" sz="1800" dirty="0"/>
              <a:t>Zakup maszyn do szycia, plotera tnącego, materiałów eksploatacyjnych, generatora pary, noży do wykrojów, zestawu do </a:t>
            </a:r>
            <a:r>
              <a:rPr lang="pl-PL" sz="1800" dirty="0" err="1"/>
              <a:t>lagowania</a:t>
            </a:r>
            <a:r>
              <a:rPr lang="pl-PL" sz="1800" dirty="0"/>
              <a:t>, zakup manekinów, sprzętu komputerowego, </a:t>
            </a:r>
            <a:r>
              <a:rPr lang="pl-PL" sz="1800" dirty="0" err="1"/>
              <a:t>wizualizera</a:t>
            </a:r>
            <a:r>
              <a:rPr lang="pl-PL" sz="1800" dirty="0"/>
              <a:t> itp..</a:t>
            </a:r>
          </a:p>
          <a:p>
            <a:pPr marL="402336" lvl="1" indent="0">
              <a:buNone/>
            </a:pPr>
            <a:endParaRPr lang="pl-PL" sz="1800" dirty="0"/>
          </a:p>
          <a:p>
            <a:pPr marL="402336" lvl="1" indent="0">
              <a:buNone/>
            </a:pPr>
            <a:r>
              <a:rPr lang="pl-PL" sz="1800" dirty="0"/>
              <a:t>-  Zakup pracowni językowej wraz z wyposażeniem</a:t>
            </a:r>
            <a:endParaRPr lang="pl-PL" sz="1000" dirty="0"/>
          </a:p>
          <a:p>
            <a:pPr lvl="1">
              <a:buFont typeface="Arial" pitchFamily="34" charset="0"/>
              <a:buChar char="•"/>
            </a:pPr>
            <a:endParaRPr lang="pl-PL" sz="1600" dirty="0"/>
          </a:p>
          <a:p>
            <a:pPr lvl="1">
              <a:buFontTx/>
              <a:buChar char="-"/>
            </a:pPr>
            <a:endParaRPr lang="pl-PL" sz="2000" dirty="0"/>
          </a:p>
        </p:txBody>
      </p:sp>
      <p:pic>
        <p:nvPicPr>
          <p:cNvPr id="4" name="Obraz 3" descr="logotyp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1268760"/>
          </a:xfrm>
          <a:prstGeom prst="rect">
            <a:avLst/>
          </a:prstGeom>
        </p:spPr>
      </p:pic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2492896"/>
            <a:ext cx="7498080" cy="460851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pl-PL" sz="1100" dirty="0">
                <a:solidFill>
                  <a:schemeClr val="tx2"/>
                </a:solidFill>
              </a:rPr>
              <a:t> </a:t>
            </a:r>
            <a:endParaRPr lang="pl-PL" sz="1200" dirty="0">
              <a:solidFill>
                <a:schemeClr val="tx2"/>
              </a:solidFill>
            </a:endParaRPr>
          </a:p>
          <a:p>
            <a:pPr>
              <a:spcBef>
                <a:spcPts val="0"/>
              </a:spcBef>
              <a:buNone/>
            </a:pPr>
            <a:endParaRPr lang="pl-PL" sz="200" dirty="0">
              <a:solidFill>
                <a:schemeClr val="tx2"/>
              </a:solidFill>
            </a:endParaRPr>
          </a:p>
          <a:p>
            <a:pPr>
              <a:spcBef>
                <a:spcPts val="0"/>
              </a:spcBef>
            </a:pPr>
            <a:r>
              <a:rPr lang="pl-PL" sz="2000" dirty="0"/>
              <a:t>WSPÓLNY PROJEKT NA TEKSTYLIACH</a:t>
            </a:r>
          </a:p>
          <a:p>
            <a:pPr>
              <a:spcBef>
                <a:spcPts val="0"/>
              </a:spcBef>
            </a:pPr>
            <a:endParaRPr lang="pl-PL" sz="2000" dirty="0"/>
          </a:p>
          <a:p>
            <a:pPr>
              <a:spcBef>
                <a:spcPts val="0"/>
              </a:spcBef>
            </a:pPr>
            <a:r>
              <a:rPr lang="pl-PL" sz="2000" dirty="0"/>
              <a:t>PROJEKT I WYKONANIE KOLEKCJI ODZIEŻOWEJ </a:t>
            </a:r>
          </a:p>
          <a:p>
            <a:pPr>
              <a:spcBef>
                <a:spcPts val="0"/>
              </a:spcBef>
            </a:pPr>
            <a:endParaRPr lang="pl-PL" sz="2000" dirty="0"/>
          </a:p>
          <a:p>
            <a:pPr>
              <a:spcBef>
                <a:spcPts val="0"/>
              </a:spcBef>
            </a:pPr>
            <a:r>
              <a:rPr lang="pl-PL" sz="2000" dirty="0"/>
              <a:t>OBSŁUGA MASZYN ODZIEŻOWYCH</a:t>
            </a:r>
          </a:p>
          <a:p>
            <a:pPr>
              <a:spcBef>
                <a:spcPts val="0"/>
              </a:spcBef>
            </a:pPr>
            <a:endParaRPr lang="pl-PL" sz="2000" dirty="0"/>
          </a:p>
          <a:p>
            <a:pPr>
              <a:spcBef>
                <a:spcPts val="0"/>
              </a:spcBef>
            </a:pPr>
            <a:r>
              <a:rPr lang="pl-PL" sz="2000" dirty="0"/>
              <a:t>PRZYGOTOWANIE I REALIZACJA  POKAZU MODY</a:t>
            </a:r>
          </a:p>
          <a:p>
            <a:pPr marL="82296" indent="0">
              <a:spcBef>
                <a:spcPts val="0"/>
              </a:spcBef>
              <a:buNone/>
            </a:pPr>
            <a:endParaRPr lang="pl-PL" sz="2000" dirty="0"/>
          </a:p>
          <a:p>
            <a:pPr>
              <a:spcBef>
                <a:spcPts val="0"/>
              </a:spcBef>
            </a:pPr>
            <a:r>
              <a:rPr lang="pl-PL" sz="2400" dirty="0"/>
              <a:t>JĘZYK ANGIELSKI ZAWODOWY</a:t>
            </a:r>
          </a:p>
        </p:txBody>
      </p:sp>
      <p:pic>
        <p:nvPicPr>
          <p:cNvPr id="4" name="Obraz 3" descr="logotyp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505405"/>
          </a:xfrm>
          <a:prstGeom prst="rect">
            <a:avLst/>
          </a:prstGeom>
        </p:spPr>
      </p:pic>
      <p:sp>
        <p:nvSpPr>
          <p:cNvPr id="5" name="Tytuł 1">
            <a:extLst>
              <a:ext uri="{FF2B5EF4-FFF2-40B4-BE49-F238E27FC236}">
                <a16:creationId xmlns:a16="http://schemas.microsoft.com/office/drawing/2014/main" id="{D02301BD-C09B-4D7B-BF25-C05ECCC35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484784"/>
            <a:ext cx="8682168" cy="1143000"/>
          </a:xfrm>
        </p:spPr>
        <p:txBody>
          <a:bodyPr>
            <a:noAutofit/>
          </a:bodyPr>
          <a:lstStyle/>
          <a:p>
            <a:r>
              <a:rPr lang="pl-PL" sz="2800" u="sng" dirty="0"/>
              <a:t>Zadanie II:</a:t>
            </a:r>
            <a:br>
              <a:rPr lang="pl-PL" sz="2800" dirty="0"/>
            </a:br>
            <a:r>
              <a:rPr lang="pl-PL" sz="2800" b="1" dirty="0">
                <a:effectLst/>
              </a:rPr>
              <a:t>              	 </a:t>
            </a:r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Zajęcia warsztatowe pozalekcyjne dla TPM</a:t>
            </a:r>
            <a:endParaRPr lang="pl-PL" sz="2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heel spokes="3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1484784"/>
            <a:ext cx="8682168" cy="1143000"/>
          </a:xfrm>
        </p:spPr>
        <p:txBody>
          <a:bodyPr>
            <a:noAutofit/>
          </a:bodyPr>
          <a:lstStyle/>
          <a:p>
            <a:r>
              <a:rPr lang="pl-PL" sz="2800" u="sng" dirty="0"/>
              <a:t>Zadanie III:</a:t>
            </a:r>
            <a:br>
              <a:rPr lang="pl-PL" sz="2800" dirty="0"/>
            </a:br>
            <a:r>
              <a:rPr lang="pl-PL" sz="2800" b="1" dirty="0">
                <a:effectLst/>
              </a:rPr>
              <a:t>              	 </a:t>
            </a:r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Zajęcia warsztatowe pozaszkolne dla TPM</a:t>
            </a:r>
            <a:endParaRPr lang="pl-PL" sz="2800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30916" y="2564904"/>
            <a:ext cx="8682168" cy="4178528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sz="2200" dirty="0"/>
              <a:t>Kurs wizażu				                       -  40 godzin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sz="2200" dirty="0"/>
              <a:t>Kurs kreacji wizerunku i stylizacji        	           - 28 godzin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sz="2200" dirty="0"/>
              <a:t>Kurs bieliźniarstwa                                                  - 60 godzin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sz="2200" dirty="0"/>
              <a:t>Kurs projektowania odzieży 3D			- 40 godzin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sz="2200" dirty="0"/>
              <a:t>Kurs stopniowania                           		            - 48 godzin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sz="2200" dirty="0"/>
              <a:t>Kurs materiałoznawstwa i technik drukarskich           - 8 godzin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sz="2200" dirty="0"/>
              <a:t>Kurs obsługi programu </a:t>
            </a:r>
            <a:r>
              <a:rPr lang="pl-PL" sz="2200" dirty="0" err="1"/>
              <a:t>GrafisCad</a:t>
            </a:r>
            <a:r>
              <a:rPr lang="pl-PL" sz="2200" dirty="0"/>
              <a:t>                              - 60 godzin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pl-PL" sz="2200" dirty="0"/>
              <a:t>Historia sztuki a moda                                              - 6 godzin</a:t>
            </a:r>
          </a:p>
        </p:txBody>
      </p:sp>
      <p:pic>
        <p:nvPicPr>
          <p:cNvPr id="4" name="Obraz 3" descr="logotyp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1268760"/>
          </a:xfrm>
          <a:prstGeom prst="rect">
            <a:avLst/>
          </a:prstGeom>
        </p:spPr>
      </p:pic>
    </p:spTree>
  </p:cSld>
  <p:clrMapOvr>
    <a:masterClrMapping/>
  </p:clrMapOvr>
  <p:transition>
    <p:pull dir="l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1560" y="1556792"/>
            <a:ext cx="7498080" cy="4800600"/>
          </a:xfrm>
        </p:spPr>
        <p:txBody>
          <a:bodyPr/>
          <a:lstStyle/>
          <a:p>
            <a:r>
              <a:rPr lang="pl-PL" u="sng" dirty="0"/>
              <a:t>Zadanie IV:</a:t>
            </a:r>
            <a:endParaRPr lang="pl-PL" dirty="0"/>
          </a:p>
          <a:p>
            <a:pPr marL="82296" indent="0" algn="ctr">
              <a:buNone/>
            </a:pPr>
            <a:r>
              <a:rPr lang="pl-P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pl-PL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Zajęcia warsztatowe pozalekcyjne </a:t>
            </a:r>
            <a:r>
              <a:rPr lang="pl-PL" sz="28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dla TGPC</a:t>
            </a:r>
            <a:endParaRPr lang="pl-PL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Tx/>
              <a:buChar char="-"/>
            </a:pPr>
            <a:r>
              <a:rPr lang="pl-PL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Techniki druku na tekstyliach - klasyczne i cyfrowe</a:t>
            </a:r>
          </a:p>
          <a:p>
            <a:pPr>
              <a:buFontTx/>
              <a:buChar char="-"/>
            </a:pPr>
            <a:r>
              <a:rPr lang="pl-PL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Projektowanie pod różne techniki druku</a:t>
            </a:r>
          </a:p>
          <a:p>
            <a:pPr>
              <a:buFontTx/>
              <a:buChar char="-"/>
            </a:pPr>
            <a:r>
              <a:rPr lang="pl-PL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Wykonywanie gotowych wyrobów poligraficznych</a:t>
            </a:r>
          </a:p>
          <a:p>
            <a:pPr>
              <a:buFontTx/>
              <a:buChar char="-"/>
            </a:pPr>
            <a:r>
              <a:rPr lang="pl-PL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Podstawy projektowania</a:t>
            </a:r>
          </a:p>
          <a:p>
            <a:pPr>
              <a:buFontTx/>
              <a:buChar char="-"/>
            </a:pPr>
            <a:r>
              <a:rPr lang="pl-PL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Drukowanie elementów 3D</a:t>
            </a:r>
          </a:p>
          <a:p>
            <a:pPr>
              <a:buFontTx/>
              <a:buChar char="-"/>
            </a:pPr>
            <a:r>
              <a:rPr lang="pl-PL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Obsługa skanera 3D</a:t>
            </a:r>
          </a:p>
          <a:p>
            <a:pPr>
              <a:buFontTx/>
              <a:buChar char="-"/>
            </a:pPr>
            <a:r>
              <a:rPr lang="pl-PL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Wydruki w oparciu o skany 3D</a:t>
            </a:r>
          </a:p>
          <a:p>
            <a:pPr>
              <a:buFontTx/>
              <a:buChar char="-"/>
            </a:pPr>
            <a:r>
              <a:rPr lang="pl-PL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Zorganizowanie pokazu mody</a:t>
            </a:r>
          </a:p>
          <a:p>
            <a:pPr>
              <a:buFontTx/>
              <a:buChar char="-"/>
            </a:pPr>
            <a:r>
              <a:rPr lang="pl-PL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Jezyk</a:t>
            </a:r>
            <a:r>
              <a:rPr lang="pl-PL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angielski zawodowy</a:t>
            </a:r>
            <a:endParaRPr lang="pl-PL" sz="2400" dirty="0"/>
          </a:p>
        </p:txBody>
      </p:sp>
      <p:pic>
        <p:nvPicPr>
          <p:cNvPr id="4" name="Obraz 3" descr="logotyp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1268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8424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556792"/>
            <a:ext cx="7498080" cy="4800600"/>
          </a:xfrm>
        </p:spPr>
        <p:txBody>
          <a:bodyPr/>
          <a:lstStyle/>
          <a:p>
            <a:r>
              <a:rPr lang="pl-PL" sz="2800" u="sng" dirty="0"/>
              <a:t>Zadanie</a:t>
            </a:r>
            <a:r>
              <a:rPr lang="pl-PL" u="sng" dirty="0"/>
              <a:t> V </a:t>
            </a:r>
          </a:p>
          <a:p>
            <a:pPr marL="82296" indent="0" algn="ctr">
              <a:buNone/>
            </a:pPr>
            <a:endParaRPr lang="pl-PL" dirty="0"/>
          </a:p>
          <a:p>
            <a:pPr marL="82296" indent="0" algn="ctr">
              <a:buNone/>
            </a:pPr>
            <a:r>
              <a:rPr lang="pl-PL" dirty="0"/>
              <a:t>Kursy specjalistyczne dla TGPC</a:t>
            </a:r>
          </a:p>
          <a:p>
            <a:pPr marL="82296" indent="0" algn="ctr">
              <a:buNone/>
            </a:pPr>
            <a:endParaRPr lang="pl-PL" dirty="0"/>
          </a:p>
          <a:p>
            <a:pPr>
              <a:buFontTx/>
              <a:buChar char="-"/>
            </a:pPr>
            <a:r>
              <a:rPr lang="pl-PL" sz="2000" dirty="0"/>
              <a:t>Kurs pracy w  programach bitmapowych i graficznych - 24 godz.</a:t>
            </a:r>
          </a:p>
          <a:p>
            <a:pPr>
              <a:buFontTx/>
              <a:buChar char="-"/>
            </a:pPr>
            <a:r>
              <a:rPr lang="pl-PL" sz="2000" dirty="0"/>
              <a:t>Kurs druku 3D                                                          - 24 godz.</a:t>
            </a:r>
          </a:p>
          <a:p>
            <a:pPr>
              <a:buFontTx/>
              <a:buChar char="-"/>
            </a:pPr>
            <a:r>
              <a:rPr lang="pl-PL" sz="2000" dirty="0"/>
              <a:t>Historia sztuki a poligrafia                                          - 16 godz.</a:t>
            </a:r>
          </a:p>
          <a:p>
            <a:pPr>
              <a:buFontTx/>
              <a:buChar char="-"/>
            </a:pPr>
            <a:r>
              <a:rPr lang="pl-PL" sz="2000" dirty="0"/>
              <a:t>Kura UAVO VLOS (</a:t>
            </a:r>
            <a:r>
              <a:rPr lang="pl-PL" sz="2000" dirty="0" err="1"/>
              <a:t>drony</a:t>
            </a:r>
            <a:r>
              <a:rPr lang="pl-PL" sz="2000" dirty="0"/>
              <a:t>)                                          - 9 godz.</a:t>
            </a:r>
          </a:p>
          <a:p>
            <a:endParaRPr lang="pl-PL" dirty="0"/>
          </a:p>
        </p:txBody>
      </p:sp>
      <p:pic>
        <p:nvPicPr>
          <p:cNvPr id="4" name="Obraz 3" descr="logotyp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1268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68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1340768"/>
            <a:ext cx="8682168" cy="1498178"/>
          </a:xfrm>
        </p:spPr>
        <p:txBody>
          <a:bodyPr>
            <a:noAutofit/>
          </a:bodyPr>
          <a:lstStyle/>
          <a:p>
            <a:r>
              <a:rPr lang="pl-PL" sz="2800" u="sng" dirty="0"/>
              <a:t>Zadanie VI:</a:t>
            </a:r>
            <a:r>
              <a:rPr lang="pl-PL" sz="2800" dirty="0"/>
              <a:t> </a:t>
            </a:r>
            <a:br>
              <a:rPr lang="pl-PL" sz="2800" dirty="0"/>
            </a:br>
            <a:r>
              <a:rPr lang="pl-PL" sz="2800" dirty="0"/>
              <a:t>		Zajęcia z doradcą zawodowym</a:t>
            </a:r>
            <a:br>
              <a:rPr lang="pl-PL" sz="2800" dirty="0"/>
            </a:br>
            <a:endParaRPr lang="pl-PL" sz="2800" dirty="0"/>
          </a:p>
        </p:txBody>
      </p:sp>
      <p:pic>
        <p:nvPicPr>
          <p:cNvPr id="5" name="Obraz 4" descr="logotyp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268760"/>
          </a:xfrm>
          <a:prstGeom prst="rect">
            <a:avLst/>
          </a:prstGeom>
        </p:spPr>
      </p:pic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6BCD7C7C-551C-4963-B329-08580E51E9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7474" y="2492896"/>
            <a:ext cx="8625005" cy="4800600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pl-PL" dirty="0"/>
              <a:t>Zajęcia mają na celu pomoc uczniom w :</a:t>
            </a:r>
          </a:p>
          <a:p>
            <a:r>
              <a:rPr lang="pl-PL" dirty="0"/>
              <a:t>Przygotowaniu do podejmowania decyzji edukacyjno-zawodowych i planowania przyszłości zawodowej.</a:t>
            </a:r>
          </a:p>
          <a:p>
            <a:r>
              <a:rPr lang="pl-PL" dirty="0"/>
              <a:t>Przygotowaniu do planowania swojej kariery, poznania własnych zainteresowań i predyspozycji.</a:t>
            </a:r>
          </a:p>
          <a:p>
            <a:r>
              <a:rPr lang="pl-PL" dirty="0"/>
              <a:t>Kształtowaniu umiejętności określenia swoich słabych i mocnych stron.</a:t>
            </a:r>
          </a:p>
          <a:p>
            <a:r>
              <a:rPr lang="pl-PL" dirty="0"/>
              <a:t>Zapoznaniu i podniesieniu poziomu edukacji uczniów w zakresie wiedzy o zawodach  i rynku pracy.</a:t>
            </a:r>
          </a:p>
          <a:p>
            <a:r>
              <a:rPr lang="pl-PL" dirty="0"/>
              <a:t>Kształtowaniu umiejętności konfrontowania swoich własnych predyspozycji z wyborem zawodu oraz własnym zdrowiem.</a:t>
            </a:r>
          </a:p>
          <a:p>
            <a:r>
              <a:rPr lang="pl-PL" dirty="0"/>
              <a:t>Kształtowaniu umiejętności korzystania z różnych źródeł informacji przy wyborze szkoły i w trakcie poszukiwania pracy.</a:t>
            </a:r>
          </a:p>
          <a:p>
            <a:r>
              <a:rPr lang="pl-PL" dirty="0"/>
              <a:t>Przygotowaniu uczniów do odpowiedzialności i sumienności wykonanej pracy.</a:t>
            </a:r>
          </a:p>
          <a:p>
            <a:r>
              <a:rPr lang="pl-PL" dirty="0"/>
              <a:t>Przygotowaniu uczniów do świadomej mobilności w podejmowaniu decyzji zawodowych, życiowych oraz w podnoszeniu kwalifikacji.</a:t>
            </a:r>
          </a:p>
          <a:p>
            <a:endParaRPr lang="pl-PL" dirty="0"/>
          </a:p>
          <a:p>
            <a:pPr marL="82296" indent="0">
              <a:buNone/>
            </a:pPr>
            <a:r>
              <a:rPr lang="pl-PL" u="sng" dirty="0"/>
              <a:t>W trakcie zajęć:</a:t>
            </a:r>
          </a:p>
          <a:p>
            <a:r>
              <a:rPr lang="pl-PL" dirty="0"/>
              <a:t>- poradnictwo edukacyjno zawodowe</a:t>
            </a:r>
          </a:p>
          <a:p>
            <a:r>
              <a:rPr lang="pl-PL" dirty="0"/>
              <a:t>- odkrywanie swoich pasji i powołania</a:t>
            </a:r>
          </a:p>
          <a:p>
            <a:r>
              <a:rPr lang="pl-PL" dirty="0"/>
              <a:t>- trendy zawodowe na rynku pracy</a:t>
            </a:r>
          </a:p>
          <a:p>
            <a:r>
              <a:rPr lang="pl-PL" dirty="0"/>
              <a:t>- identyfikowanie swoich potrzeb oraz słabych i mocnych stron</a:t>
            </a:r>
          </a:p>
          <a:p>
            <a:r>
              <a:rPr lang="pl-PL" dirty="0"/>
              <a:t>- przygotowanie do prowadzenia własnej firmy</a:t>
            </a:r>
          </a:p>
          <a:p>
            <a:r>
              <a:rPr lang="pl-PL" dirty="0"/>
              <a:t>- autoprezentacja</a:t>
            </a:r>
          </a:p>
          <a:p>
            <a:r>
              <a:rPr lang="pl-PL" dirty="0"/>
              <a:t>- rozmowa kwalifikacyjna i diagnoza zawodowa</a:t>
            </a:r>
          </a:p>
          <a:p>
            <a:r>
              <a:rPr lang="pl-PL" dirty="0"/>
              <a:t>- warsztaty asertywności i redukcji stresu</a:t>
            </a:r>
          </a:p>
          <a:p>
            <a:r>
              <a:rPr lang="pl-PL" dirty="0"/>
              <a:t>- testy/ badanie predyspozycji zawodowych</a:t>
            </a:r>
          </a:p>
          <a:p>
            <a:r>
              <a:rPr lang="pl-PL" dirty="0"/>
              <a:t>- przygotowanie CV i listu motywacyjnego</a:t>
            </a:r>
          </a:p>
          <a:p>
            <a:r>
              <a:rPr lang="pl-PL" dirty="0"/>
              <a:t>- pomoc w wyborze kierunku dalszego kształcenia</a:t>
            </a:r>
          </a:p>
          <a:p>
            <a:pPr marL="82296" indent="0">
              <a:buNone/>
            </a:pPr>
            <a:endParaRPr lang="pl-PL" dirty="0"/>
          </a:p>
        </p:txBody>
      </p:sp>
    </p:spTree>
  </p:cSld>
  <p:clrMapOvr>
    <a:masterClrMapping/>
  </p:clrMapOvr>
  <p:transition>
    <p:pull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0916" y="1700808"/>
            <a:ext cx="8682168" cy="1498178"/>
          </a:xfrm>
        </p:spPr>
        <p:txBody>
          <a:bodyPr>
            <a:noAutofit/>
          </a:bodyPr>
          <a:lstStyle/>
          <a:p>
            <a:r>
              <a:rPr lang="pl-PL" sz="2800" u="sng" dirty="0"/>
              <a:t>Zadanie VII:</a:t>
            </a:r>
            <a:r>
              <a:rPr lang="pl-PL" sz="2800" dirty="0"/>
              <a:t> </a:t>
            </a:r>
            <a:br>
              <a:rPr lang="pl-PL" sz="2800" dirty="0"/>
            </a:br>
            <a:r>
              <a:rPr lang="pl-PL" sz="2800" dirty="0"/>
              <a:t>		Staże zawodowe – 150 godzin</a:t>
            </a:r>
            <a:br>
              <a:rPr lang="pl-PL" sz="2800" dirty="0"/>
            </a:br>
            <a:endParaRPr lang="pl-PL" sz="2800" dirty="0"/>
          </a:p>
        </p:txBody>
      </p:sp>
      <p:pic>
        <p:nvPicPr>
          <p:cNvPr id="5" name="Obraz 4" descr="logotyp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268760"/>
          </a:xfrm>
          <a:prstGeom prst="rect">
            <a:avLst/>
          </a:prstGeom>
        </p:spPr>
      </p:pic>
      <p:sp>
        <p:nvSpPr>
          <p:cNvPr id="7" name="Symbol zastępczy zawartości 6">
            <a:extLst>
              <a:ext uri="{FF2B5EF4-FFF2-40B4-BE49-F238E27FC236}">
                <a16:creationId xmlns:a16="http://schemas.microsoft.com/office/drawing/2014/main" id="{6BCD7C7C-551C-4963-B329-08580E51E9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2109" y="3208579"/>
            <a:ext cx="7498080" cy="4800600"/>
          </a:xfrm>
        </p:spPr>
        <p:txBody>
          <a:bodyPr>
            <a:normAutofit/>
          </a:bodyPr>
          <a:lstStyle/>
          <a:p>
            <a:r>
              <a:rPr lang="pl-PL" sz="2600" dirty="0"/>
              <a:t>Koszty dojazdu na staż</a:t>
            </a:r>
          </a:p>
          <a:p>
            <a:r>
              <a:rPr lang="pl-PL" sz="2600" dirty="0"/>
              <a:t>Materiały dydaktyczne i materiały do pracy</a:t>
            </a:r>
          </a:p>
          <a:p>
            <a:r>
              <a:rPr lang="pl-PL" sz="2600" dirty="0"/>
              <a:t>Badania lekarskie</a:t>
            </a:r>
          </a:p>
          <a:p>
            <a:r>
              <a:rPr lang="pl-PL" sz="2600" dirty="0"/>
              <a:t>Szkolenie BHP</a:t>
            </a:r>
          </a:p>
          <a:p>
            <a:r>
              <a:rPr lang="pl-PL" sz="2600" dirty="0"/>
              <a:t>Odzież robocza</a:t>
            </a:r>
          </a:p>
          <a:p>
            <a:pPr lvl="8"/>
            <a:r>
              <a:rPr lang="pl-PL" sz="2600" dirty="0"/>
              <a:t>Stypendium stażowe 1800 zł / ucznia</a:t>
            </a:r>
          </a:p>
        </p:txBody>
      </p:sp>
    </p:spTree>
    <p:extLst>
      <p:ext uri="{BB962C8B-B14F-4D97-AF65-F5344CB8AC3E}">
        <p14:creationId xmlns:p14="http://schemas.microsoft.com/office/powerpoint/2010/main" val="111372424"/>
      </p:ext>
    </p:extLst>
  </p:cSld>
  <p:clrMapOvr>
    <a:masterClrMapping/>
  </p:clrMapOvr>
  <p:transition>
    <p:pull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3568" y="1556792"/>
            <a:ext cx="7498080" cy="4800600"/>
          </a:xfrm>
        </p:spPr>
        <p:txBody>
          <a:bodyPr/>
          <a:lstStyle/>
          <a:p>
            <a:pPr marL="82296" indent="0">
              <a:buNone/>
            </a:pPr>
            <a:r>
              <a:rPr lang="pl-PL" sz="2800" u="sng" dirty="0"/>
              <a:t>Zadanie VIII</a:t>
            </a:r>
          </a:p>
          <a:p>
            <a:pPr marL="82296" indent="0">
              <a:buNone/>
            </a:pPr>
            <a:endParaRPr lang="pl-PL" sz="2800" u="sng" dirty="0"/>
          </a:p>
          <a:p>
            <a:pPr marL="82296" indent="0" algn="ctr">
              <a:buNone/>
            </a:pPr>
            <a:r>
              <a:rPr lang="pl-PL" sz="3000" dirty="0"/>
              <a:t>Doskonalenie kwalifikacji nauczycieli</a:t>
            </a:r>
          </a:p>
          <a:p>
            <a:pPr marL="82296" indent="0" algn="ctr">
              <a:buNone/>
            </a:pPr>
            <a:endParaRPr lang="pl-PL" sz="1600" dirty="0"/>
          </a:p>
          <a:p>
            <a:r>
              <a:rPr lang="pl-PL" sz="2400" dirty="0"/>
              <a:t>Kurs obsługi sprzętu zakupionego przez szkołę</a:t>
            </a:r>
          </a:p>
          <a:p>
            <a:r>
              <a:rPr lang="pl-PL" sz="2400" dirty="0"/>
              <a:t>Kurs obsługi programu </a:t>
            </a:r>
            <a:r>
              <a:rPr lang="pl-PL" sz="2400" dirty="0" err="1"/>
              <a:t>Grafis</a:t>
            </a:r>
            <a:r>
              <a:rPr lang="pl-PL" sz="2400" dirty="0"/>
              <a:t> </a:t>
            </a:r>
            <a:r>
              <a:rPr lang="pl-PL" sz="2400" dirty="0" err="1"/>
              <a:t>Cad</a:t>
            </a:r>
            <a:endParaRPr lang="pl-PL" sz="2400" dirty="0"/>
          </a:p>
          <a:p>
            <a:r>
              <a:rPr lang="pl-PL" sz="2400" dirty="0"/>
              <a:t>Kurs projektowania odzieży 3D</a:t>
            </a:r>
          </a:p>
          <a:p>
            <a:r>
              <a:rPr lang="pl-PL" sz="2400" dirty="0"/>
              <a:t>Kurs podstaw DTP</a:t>
            </a:r>
          </a:p>
          <a:p>
            <a:r>
              <a:rPr lang="pl-PL" sz="2400" dirty="0"/>
              <a:t>Kurs druku 3D</a:t>
            </a:r>
          </a:p>
        </p:txBody>
      </p:sp>
      <p:pic>
        <p:nvPicPr>
          <p:cNvPr id="4" name="Obraz 3" descr="logotyp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4000" cy="1268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10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55576" y="2276872"/>
            <a:ext cx="8250120" cy="48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4000" u="sng" dirty="0">
                <a:solidFill>
                  <a:schemeClr val="accent5">
                    <a:lumMod val="50000"/>
                  </a:schemeClr>
                </a:solidFill>
              </a:rPr>
              <a:t>Grupa docelowa: </a:t>
            </a:r>
          </a:p>
          <a:p>
            <a:pPr>
              <a:buNone/>
            </a:pPr>
            <a:endParaRPr lang="pl-PL" sz="600" u="sng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None/>
            </a:pPr>
            <a:endParaRPr lang="pl-PL" sz="600" u="sng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None/>
            </a:pPr>
            <a:endParaRPr lang="pl-PL" sz="100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r>
              <a:rPr lang="pl-PL" sz="2400" dirty="0"/>
              <a:t>56 uczniów	         z klas I </a:t>
            </a:r>
            <a:r>
              <a:rPr lang="pl-PL" sz="2400" dirty="0" err="1"/>
              <a:t>i</a:t>
            </a:r>
            <a:r>
              <a:rPr lang="pl-PL" sz="2400" dirty="0"/>
              <a:t> II</a:t>
            </a:r>
          </a:p>
          <a:p>
            <a:pPr>
              <a:buFontTx/>
              <a:buChar char="-"/>
            </a:pPr>
            <a:r>
              <a:rPr lang="pl-PL" sz="2400" dirty="0"/>
              <a:t>                           technik przemysłu mody</a:t>
            </a:r>
          </a:p>
          <a:p>
            <a:pPr>
              <a:buFontTx/>
              <a:buChar char="-"/>
            </a:pPr>
            <a:r>
              <a:rPr lang="pl-PL" sz="2400" dirty="0"/>
              <a:t>                           technik grafiki i poligrafii cyfrowej</a:t>
            </a:r>
          </a:p>
          <a:p>
            <a:pPr>
              <a:buFontTx/>
              <a:buChar char="-"/>
            </a:pPr>
            <a:r>
              <a:rPr lang="pl-PL" sz="2400" dirty="0"/>
              <a:t>11 nauczycieli przedmiotów zawodowych</a:t>
            </a:r>
          </a:p>
          <a:p>
            <a:pPr>
              <a:buFontTx/>
              <a:buChar char="-"/>
            </a:pPr>
            <a:endParaRPr lang="pl-PL" sz="2400" dirty="0"/>
          </a:p>
          <a:p>
            <a:pPr marL="82296" indent="0">
              <a:buNone/>
            </a:pPr>
            <a:r>
              <a:rPr lang="pl-PL" sz="2400" dirty="0"/>
              <a:t>- Szkoła - pracownie zawodowe</a:t>
            </a:r>
            <a:endParaRPr lang="pl-PL" sz="2400" u="sng" dirty="0"/>
          </a:p>
          <a:p>
            <a:pPr>
              <a:buNone/>
            </a:pPr>
            <a:endParaRPr lang="pl-PL" sz="2400" dirty="0"/>
          </a:p>
        </p:txBody>
      </p:sp>
      <p:pic>
        <p:nvPicPr>
          <p:cNvPr id="4" name="Obraz 3" descr="logotyp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"/>
            <a:ext cx="9143999" cy="1530814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90424" y="2564904"/>
            <a:ext cx="8676456" cy="56277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4000" u="sng" dirty="0">
                <a:solidFill>
                  <a:schemeClr val="tx2"/>
                </a:solidFill>
              </a:rPr>
              <a:t>Okres realizacji:</a:t>
            </a:r>
          </a:p>
          <a:p>
            <a:pPr>
              <a:buNone/>
            </a:pPr>
            <a:endParaRPr lang="pl-PL" sz="1100" u="sng" dirty="0">
              <a:solidFill>
                <a:schemeClr val="tx2"/>
              </a:solidFill>
            </a:endParaRPr>
          </a:p>
          <a:p>
            <a:pPr>
              <a:buNone/>
            </a:pPr>
            <a:endParaRPr lang="pl-PL" sz="1100" u="sng" dirty="0">
              <a:solidFill>
                <a:schemeClr val="tx2"/>
              </a:solidFill>
            </a:endParaRPr>
          </a:p>
          <a:p>
            <a:pPr>
              <a:buNone/>
            </a:pPr>
            <a:endParaRPr lang="pl-PL" sz="1100" u="sng" dirty="0">
              <a:solidFill>
                <a:schemeClr val="tx2"/>
              </a:solidFill>
            </a:endParaRPr>
          </a:p>
          <a:p>
            <a:pPr algn="ctr">
              <a:buNone/>
            </a:pPr>
            <a:r>
              <a:rPr lang="pl-PL" dirty="0"/>
              <a:t>01.10.2020	   -    31.08.2022</a:t>
            </a:r>
            <a:endParaRPr lang="pl-PL" sz="100" dirty="0"/>
          </a:p>
          <a:p>
            <a:pPr algn="ctr">
              <a:buNone/>
            </a:pPr>
            <a:r>
              <a:rPr lang="pl-PL" sz="1200" dirty="0"/>
              <a:t>		</a:t>
            </a:r>
            <a:endParaRPr lang="pl-PL" sz="1400" dirty="0"/>
          </a:p>
          <a:p>
            <a:pPr>
              <a:buNone/>
            </a:pPr>
            <a:endParaRPr lang="pl-PL" sz="1200" dirty="0"/>
          </a:p>
        </p:txBody>
      </p:sp>
      <p:pic>
        <p:nvPicPr>
          <p:cNvPr id="7" name="Obraz 6" descr="logotyp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505405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134000"/>
            <a:ext cx="8532000" cy="5724000"/>
          </a:xfrm>
        </p:spPr>
        <p:txBody>
          <a:bodyPr>
            <a:normAutofit/>
          </a:bodyPr>
          <a:lstStyle/>
          <a:p>
            <a:pPr>
              <a:buNone/>
            </a:pPr>
            <a:endParaRPr lang="pl-PL" u="sng" dirty="0">
              <a:solidFill>
                <a:schemeClr val="tx2"/>
              </a:solidFill>
            </a:endParaRPr>
          </a:p>
          <a:p>
            <a:pPr>
              <a:buNone/>
            </a:pPr>
            <a:r>
              <a:rPr lang="pl-PL" sz="3600" u="sng" dirty="0">
                <a:solidFill>
                  <a:schemeClr val="tx2"/>
                </a:solidFill>
              </a:rPr>
              <a:t>Rekrutacja </a:t>
            </a:r>
          </a:p>
          <a:p>
            <a:pPr>
              <a:buNone/>
            </a:pPr>
            <a:endParaRPr lang="pl-PL" sz="300" dirty="0"/>
          </a:p>
          <a:p>
            <a:pPr>
              <a:buNone/>
            </a:pPr>
            <a:r>
              <a:rPr lang="pl-PL" sz="2800" dirty="0"/>
              <a:t>		</a:t>
            </a:r>
            <a:r>
              <a:rPr lang="pl-PL" dirty="0"/>
              <a:t>	       X – XI 2020 		</a:t>
            </a:r>
            <a:endParaRPr lang="pl-PL" sz="2000" dirty="0"/>
          </a:p>
          <a:p>
            <a:pPr>
              <a:buNone/>
            </a:pPr>
            <a:endParaRPr lang="pl-PL" sz="1100" i="1" u="sng" dirty="0"/>
          </a:p>
          <a:p>
            <a:pPr>
              <a:buNone/>
            </a:pPr>
            <a:r>
              <a:rPr lang="pl-PL" sz="2400" i="1" u="sng" dirty="0"/>
              <a:t>Gdzie szukać informacji:</a:t>
            </a:r>
          </a:p>
          <a:p>
            <a:pPr>
              <a:spcBef>
                <a:spcPts val="0"/>
              </a:spcBef>
              <a:buNone/>
            </a:pPr>
            <a:r>
              <a:rPr lang="pl-PL" sz="2400" dirty="0"/>
              <a:t>Plakaty, ulotki</a:t>
            </a:r>
          </a:p>
          <a:p>
            <a:pPr>
              <a:spcBef>
                <a:spcPts val="0"/>
              </a:spcBef>
              <a:buNone/>
            </a:pPr>
            <a:r>
              <a:rPr lang="pl-PL" sz="2400" dirty="0"/>
              <a:t>Zebrania klasowe z rodzicami</a:t>
            </a:r>
          </a:p>
          <a:p>
            <a:pPr>
              <a:spcBef>
                <a:spcPts val="0"/>
              </a:spcBef>
              <a:buNone/>
            </a:pPr>
            <a:r>
              <a:rPr lang="pl-PL" sz="2400" dirty="0"/>
              <a:t>Informacje na stronie www (druki do pobrania)</a:t>
            </a:r>
          </a:p>
          <a:p>
            <a:pPr>
              <a:spcBef>
                <a:spcPts val="0"/>
              </a:spcBef>
              <a:buNone/>
            </a:pPr>
            <a:endParaRPr lang="pl-PL" sz="2400" dirty="0"/>
          </a:p>
          <a:p>
            <a:pPr>
              <a:spcBef>
                <a:spcPts val="0"/>
              </a:spcBef>
              <a:buNone/>
            </a:pPr>
            <a:r>
              <a:rPr lang="pl-PL" sz="2400" i="1" u="sng" dirty="0"/>
              <a:t>Dokumenty należy złożyć:</a:t>
            </a:r>
          </a:p>
          <a:p>
            <a:pPr marL="82296" indent="0">
              <a:spcBef>
                <a:spcPts val="0"/>
              </a:spcBef>
              <a:buNone/>
            </a:pPr>
            <a:r>
              <a:rPr lang="pl-PL" sz="2400" dirty="0"/>
              <a:t>- u wychowawcy</a:t>
            </a:r>
          </a:p>
          <a:p>
            <a:pPr marL="82296" indent="0">
              <a:spcBef>
                <a:spcPts val="0"/>
              </a:spcBef>
              <a:buNone/>
            </a:pPr>
            <a:r>
              <a:rPr lang="pl-PL" sz="2400" dirty="0"/>
              <a:t>- w sekretariacie szkoły</a:t>
            </a:r>
          </a:p>
          <a:p>
            <a:pPr marL="82296" indent="0">
              <a:spcBef>
                <a:spcPts val="0"/>
              </a:spcBef>
              <a:buNone/>
            </a:pPr>
            <a:r>
              <a:rPr lang="pl-PL" sz="2400" dirty="0"/>
              <a:t>- w biurze projektu</a:t>
            </a:r>
            <a:endParaRPr lang="pl-PL" sz="2800" dirty="0"/>
          </a:p>
        </p:txBody>
      </p:sp>
      <p:pic>
        <p:nvPicPr>
          <p:cNvPr id="4" name="Obraz 3" descr="logotyp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5468"/>
            <a:ext cx="9144000" cy="1505405"/>
          </a:xfrm>
          <a:prstGeom prst="rect">
            <a:avLst/>
          </a:prstGeom>
        </p:spPr>
      </p:pic>
    </p:spTree>
  </p:cSld>
  <p:clrMapOvr>
    <a:masterClrMapping/>
  </p:clrMapOvr>
  <p:transition>
    <p:cut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C0BC7D-DEE1-4347-A876-41420B0832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1784" y="1498515"/>
            <a:ext cx="8460432" cy="48006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l-PL" sz="4200" u="sng" dirty="0">
                <a:solidFill>
                  <a:schemeClr val="tx2"/>
                </a:solidFill>
              </a:rPr>
              <a:t>Dokumenty zgłoszeniowe:</a:t>
            </a:r>
            <a:endParaRPr lang="pl-PL" sz="2000" u="sng" dirty="0">
              <a:solidFill>
                <a:schemeClr val="tx2"/>
              </a:solidFill>
            </a:endParaRPr>
          </a:p>
          <a:p>
            <a:pPr marL="402336" lvl="1" indent="0">
              <a:buNone/>
            </a:pPr>
            <a:r>
              <a:rPr lang="pl-PL" sz="3200" dirty="0"/>
              <a:t>- Formularz zgłoszeniowy</a:t>
            </a:r>
          </a:p>
          <a:p>
            <a:pPr marL="402336" lvl="1" indent="0">
              <a:buNone/>
            </a:pPr>
            <a:r>
              <a:rPr lang="pl-PL" sz="3200" dirty="0"/>
              <a:t>- Deklaracja uczestnictwa w projekcie</a:t>
            </a:r>
          </a:p>
          <a:p>
            <a:pPr marL="402336" lvl="1" indent="0">
              <a:buNone/>
            </a:pPr>
            <a:r>
              <a:rPr lang="pl-PL" sz="3200" dirty="0"/>
              <a:t>- Zgoda na przetwarzanie danych osobowych</a:t>
            </a:r>
          </a:p>
          <a:p>
            <a:pPr marL="402336" lvl="1" indent="0">
              <a:buNone/>
            </a:pPr>
            <a:r>
              <a:rPr lang="pl-PL" sz="3200" dirty="0"/>
              <a:t>- Regulamin uczestnictwa</a:t>
            </a:r>
          </a:p>
          <a:p>
            <a:pPr marL="402336" lvl="1" indent="0">
              <a:buNone/>
            </a:pPr>
            <a:r>
              <a:rPr lang="pl-PL" sz="3200" dirty="0"/>
              <a:t>- Upoważnienie do przetwarzania danych </a:t>
            </a:r>
          </a:p>
          <a:p>
            <a:pPr marL="402336" lvl="1" indent="0">
              <a:buNone/>
            </a:pPr>
            <a:r>
              <a:rPr lang="pl-PL" sz="3200" dirty="0"/>
              <a:t>  osobowych</a:t>
            </a:r>
          </a:p>
          <a:p>
            <a:pPr marL="402336" lvl="1" indent="0">
              <a:buNone/>
            </a:pPr>
            <a:r>
              <a:rPr lang="pl-PL" sz="3200" dirty="0"/>
              <a:t>- Opinia nauczyciela o potrzebie zajęć </a:t>
            </a:r>
          </a:p>
          <a:p>
            <a:pPr marL="402336" lvl="1" indent="0">
              <a:buNone/>
            </a:pPr>
            <a:r>
              <a:rPr lang="pl-PL" sz="3200" dirty="0"/>
              <a:t>  dodatkowych</a:t>
            </a:r>
          </a:p>
          <a:p>
            <a:pPr lvl="1">
              <a:buFontTx/>
              <a:buChar char="-"/>
            </a:pPr>
            <a:endParaRPr lang="pl-PL" sz="3200" dirty="0"/>
          </a:p>
          <a:p>
            <a:endParaRPr lang="pl-PL" dirty="0"/>
          </a:p>
        </p:txBody>
      </p:sp>
      <p:pic>
        <p:nvPicPr>
          <p:cNvPr id="4" name="Obraz 3" descr="logotypy.png">
            <a:extLst>
              <a:ext uri="{FF2B5EF4-FFF2-40B4-BE49-F238E27FC236}">
                <a16:creationId xmlns:a16="http://schemas.microsoft.com/office/drawing/2014/main" id="{F510455E-2993-4B81-A2EF-C6ADEC276A0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505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892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38928" y="0"/>
            <a:ext cx="8466144" cy="597666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sz="4200" u="sng" dirty="0">
                <a:solidFill>
                  <a:schemeClr val="tx2"/>
                </a:solidFill>
              </a:rPr>
              <a:t>Zgłoszenia:</a:t>
            </a:r>
            <a:endParaRPr lang="pl-PL" sz="2000" u="sng" dirty="0">
              <a:solidFill>
                <a:schemeClr val="tx2"/>
              </a:solidFill>
            </a:endParaRPr>
          </a:p>
          <a:p>
            <a:pPr lvl="1">
              <a:buNone/>
            </a:pPr>
            <a:endParaRPr lang="pl-PL" sz="2400" u="sng" dirty="0"/>
          </a:p>
          <a:p>
            <a:pPr lvl="1">
              <a:buNone/>
            </a:pPr>
            <a:endParaRPr lang="pl-PL" sz="2400" u="sng" dirty="0"/>
          </a:p>
          <a:p>
            <a:pPr lvl="1">
              <a:buNone/>
            </a:pPr>
            <a:endParaRPr lang="pl-PL" sz="2400" u="sng" dirty="0"/>
          </a:p>
          <a:p>
            <a:pPr lvl="1">
              <a:buNone/>
            </a:pPr>
            <a:endParaRPr lang="pl-PL" sz="2400" u="sng" dirty="0"/>
          </a:p>
          <a:p>
            <a:pPr lvl="1">
              <a:buNone/>
            </a:pPr>
            <a:r>
              <a:rPr lang="pl-PL" sz="4400" u="sng" dirty="0"/>
              <a:t>Na drukach </a:t>
            </a:r>
          </a:p>
          <a:p>
            <a:pPr lvl="1">
              <a:buNone/>
            </a:pPr>
            <a:r>
              <a:rPr lang="pl-PL" sz="4400" u="sng" dirty="0"/>
              <a:t>są do pobrania na stronie projektu</a:t>
            </a:r>
          </a:p>
          <a:p>
            <a:pPr lvl="1">
              <a:buNone/>
            </a:pPr>
            <a:endParaRPr lang="pl-PL" sz="2400" u="sng" dirty="0"/>
          </a:p>
          <a:p>
            <a:endParaRPr lang="pl-PL" dirty="0"/>
          </a:p>
        </p:txBody>
      </p:sp>
    </p:spTree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505405"/>
            <a:ext cx="8322128" cy="648072"/>
          </a:xfrm>
        </p:spPr>
        <p:txBody>
          <a:bodyPr>
            <a:normAutofit fontScale="90000"/>
          </a:bodyPr>
          <a:lstStyle/>
          <a:p>
            <a:r>
              <a:rPr lang="pl-PL" sz="4400" dirty="0"/>
              <a:t>Kryteria rekrutacji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02924" y="2057400"/>
            <a:ext cx="8538152" cy="4800600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pl-PL" sz="2400" dirty="0"/>
              <a:t>Pozytywne oceny z przedmiotów zawodowych</a:t>
            </a:r>
          </a:p>
          <a:p>
            <a:pPr>
              <a:spcBef>
                <a:spcPts val="0"/>
              </a:spcBef>
            </a:pPr>
            <a:r>
              <a:rPr lang="pl-PL" sz="2400" dirty="0"/>
              <a:t>Frekwencja na zajęciach</a:t>
            </a:r>
          </a:p>
          <a:p>
            <a:pPr>
              <a:spcBef>
                <a:spcPts val="0"/>
              </a:spcBef>
            </a:pPr>
            <a:r>
              <a:rPr lang="pl-PL" sz="2400" dirty="0"/>
              <a:t>Wysoka motywacja i chęć udziału w projekcie</a:t>
            </a:r>
          </a:p>
          <a:p>
            <a:pPr>
              <a:spcBef>
                <a:spcPts val="0"/>
              </a:spcBef>
            </a:pPr>
            <a:r>
              <a:rPr lang="pl-PL" sz="2400" dirty="0"/>
              <a:t>Potrzeba ukierunkowania zawodowego poprzez doradztwo zawodowe</a:t>
            </a:r>
          </a:p>
          <a:p>
            <a:pPr>
              <a:spcBef>
                <a:spcPts val="0"/>
              </a:spcBef>
            </a:pPr>
            <a:r>
              <a:rPr lang="pl-PL" sz="2400" dirty="0"/>
              <a:t>Kolejność zgłoszeń</a:t>
            </a:r>
          </a:p>
          <a:p>
            <a:pPr>
              <a:spcBef>
                <a:spcPts val="0"/>
              </a:spcBef>
              <a:buNone/>
            </a:pPr>
            <a:endParaRPr lang="pl-PL" sz="2400" dirty="0"/>
          </a:p>
          <a:p>
            <a:pPr>
              <a:spcBef>
                <a:spcPts val="0"/>
              </a:spcBef>
              <a:buNone/>
            </a:pPr>
            <a:r>
              <a:rPr lang="pl-PL" sz="2400" dirty="0"/>
              <a:t>+ Uczniowie z rodzin w trudnej sytuacji materialnej  + 1 pkt</a:t>
            </a:r>
          </a:p>
          <a:p>
            <a:pPr>
              <a:spcBef>
                <a:spcPts val="0"/>
              </a:spcBef>
              <a:buNone/>
            </a:pPr>
            <a:r>
              <a:rPr lang="pl-PL" sz="2400" dirty="0"/>
              <a:t>+  Osoby niepełnosprawne                                      + 5 pkt</a:t>
            </a:r>
          </a:p>
          <a:p>
            <a:pPr>
              <a:spcBef>
                <a:spcPts val="0"/>
              </a:spcBef>
              <a:buNone/>
            </a:pPr>
            <a:endParaRPr lang="pl-PL" sz="2400" dirty="0"/>
          </a:p>
          <a:p>
            <a:pPr>
              <a:spcBef>
                <a:spcPts val="0"/>
              </a:spcBef>
              <a:buNone/>
            </a:pPr>
            <a:endParaRPr lang="pl-PL" sz="1600" dirty="0"/>
          </a:p>
          <a:p>
            <a:pPr>
              <a:spcBef>
                <a:spcPts val="0"/>
              </a:spcBef>
              <a:buNone/>
            </a:pPr>
            <a:r>
              <a:rPr lang="pl-PL" sz="2800" dirty="0"/>
              <a:t>BIURO PROJEKTU na terenie szkoły </a:t>
            </a:r>
          </a:p>
          <a:p>
            <a:pPr>
              <a:spcBef>
                <a:spcPts val="0"/>
              </a:spcBef>
              <a:buNone/>
            </a:pPr>
            <a:r>
              <a:rPr lang="pl-PL" sz="2800" dirty="0"/>
              <a:t>KOORDYNATOR SZKOLNY</a:t>
            </a:r>
            <a:endParaRPr lang="pl-PL" dirty="0"/>
          </a:p>
          <a:p>
            <a:pPr>
              <a:spcBef>
                <a:spcPts val="0"/>
              </a:spcBef>
              <a:buNone/>
            </a:pPr>
            <a:endParaRPr lang="pl-PL" dirty="0"/>
          </a:p>
          <a:p>
            <a:pPr>
              <a:spcBef>
                <a:spcPts val="0"/>
              </a:spcBef>
            </a:pPr>
            <a:endParaRPr lang="pl-PL" dirty="0"/>
          </a:p>
        </p:txBody>
      </p:sp>
      <p:pic>
        <p:nvPicPr>
          <p:cNvPr id="4" name="Obraz 3" descr="logotyp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505405"/>
          </a:xfrm>
          <a:prstGeom prst="rect">
            <a:avLst/>
          </a:prstGeom>
        </p:spPr>
      </p:pic>
    </p:spTree>
  </p:cSld>
  <p:clrMapOvr>
    <a:masterClrMapping/>
  </p:clrMapOvr>
  <p:transition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7524" y="1052736"/>
            <a:ext cx="8568952" cy="56997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l-PL" sz="1800" dirty="0"/>
              <a:t>	</a:t>
            </a:r>
          </a:p>
          <a:p>
            <a:pPr>
              <a:buNone/>
            </a:pPr>
            <a:endParaRPr lang="pl-PL" sz="1800" b="1" dirty="0">
              <a:solidFill>
                <a:schemeClr val="tx2"/>
              </a:solidFill>
            </a:endParaRPr>
          </a:p>
          <a:p>
            <a:pPr>
              <a:buNone/>
            </a:pPr>
            <a:endParaRPr lang="pl-PL" sz="1800" b="1" dirty="0">
              <a:solidFill>
                <a:schemeClr val="tx2"/>
              </a:solidFill>
            </a:endParaRPr>
          </a:p>
          <a:p>
            <a:pPr>
              <a:buNone/>
            </a:pPr>
            <a:r>
              <a:rPr lang="pl-PL" sz="3600" u="sng" dirty="0">
                <a:solidFill>
                  <a:schemeClr val="tx2"/>
                </a:solidFill>
              </a:rPr>
              <a:t>Celem projektu jest:</a:t>
            </a:r>
          </a:p>
          <a:p>
            <a:pPr>
              <a:buNone/>
            </a:pPr>
            <a:endParaRPr lang="pl-PL" sz="400" b="1" dirty="0">
              <a:solidFill>
                <a:schemeClr val="tx2"/>
              </a:solidFill>
            </a:endParaRPr>
          </a:p>
          <a:p>
            <a:pPr>
              <a:buNone/>
            </a:pPr>
            <a:endParaRPr lang="pl-PL" sz="400" b="1" dirty="0">
              <a:solidFill>
                <a:schemeClr val="tx2"/>
              </a:solidFill>
            </a:endParaRPr>
          </a:p>
          <a:p>
            <a:r>
              <a:rPr lang="pl-PL" sz="2200" dirty="0"/>
              <a:t>Podniesienie kwalifikacji i kompetencji zawodowych u 56 uczniów             i 11 nauczycieli ZSPM poprzez uczestnictwo w szkoleniach i kursach oraz stażach zawodowych</a:t>
            </a:r>
          </a:p>
          <a:p>
            <a:r>
              <a:rPr lang="pl-PL" sz="2200" dirty="0"/>
              <a:t>Doposażenie pracowni kształcenia zawodowego w nowoczesny sprzęt</a:t>
            </a:r>
          </a:p>
          <a:p>
            <a:pPr marL="82296" indent="0">
              <a:buNone/>
            </a:pPr>
            <a:endParaRPr lang="pl-PL" sz="2200" dirty="0"/>
          </a:p>
          <a:p>
            <a:pPr marL="82296" indent="0">
              <a:buNone/>
            </a:pPr>
            <a:r>
              <a:rPr lang="pl-PL" sz="2200" dirty="0"/>
              <a:t>Co przyczyni się do poprawy zdolności do zatrudnienia uczniów oraz dostosowania kierunku kształcenia do regionalnego rynku pracy</a:t>
            </a:r>
          </a:p>
          <a:p>
            <a:endParaRPr lang="pl-PL" sz="1800" dirty="0"/>
          </a:p>
          <a:p>
            <a:pPr marL="82296" indent="0">
              <a:buNone/>
            </a:pPr>
            <a:endParaRPr lang="pl-PL" sz="1800" dirty="0"/>
          </a:p>
        </p:txBody>
      </p:sp>
      <p:pic>
        <p:nvPicPr>
          <p:cNvPr id="4" name="Obraz 3" descr="logotyp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505405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556792"/>
            <a:ext cx="8538152" cy="1143000"/>
          </a:xfrm>
        </p:spPr>
        <p:txBody>
          <a:bodyPr>
            <a:normAutofit/>
          </a:bodyPr>
          <a:lstStyle/>
          <a:p>
            <a:r>
              <a:rPr lang="pl-PL" sz="3600" u="sng" dirty="0"/>
              <a:t>Zadania w projekcie:</a:t>
            </a:r>
            <a:r>
              <a:rPr lang="pl-PL" sz="4000" dirty="0"/>
              <a:t>	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9024" y="2708920"/>
            <a:ext cx="8784976" cy="4800600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buNone/>
            </a:pPr>
            <a:r>
              <a:rPr lang="pl-PL" sz="2400" dirty="0"/>
              <a:t>Zadanie 1. Dostosowanie i doposażenie pracowni i warsztatów     </a:t>
            </a:r>
          </a:p>
          <a:p>
            <a:pPr>
              <a:spcBef>
                <a:spcPts val="0"/>
              </a:spcBef>
              <a:buNone/>
            </a:pPr>
            <a:r>
              <a:rPr lang="pl-PL" sz="2400" dirty="0"/>
              <a:t>                szkolnych dla kierunku Technik  Przemysłu Mody oraz </a:t>
            </a:r>
          </a:p>
          <a:p>
            <a:pPr>
              <a:spcBef>
                <a:spcPts val="0"/>
              </a:spcBef>
              <a:buNone/>
            </a:pPr>
            <a:r>
              <a:rPr lang="pl-PL" sz="2400" dirty="0"/>
              <a:t>                Technik Grafiki i Poligrafii Cyfrowej</a:t>
            </a:r>
          </a:p>
          <a:p>
            <a:pPr>
              <a:spcBef>
                <a:spcPts val="0"/>
              </a:spcBef>
              <a:buNone/>
            </a:pPr>
            <a:r>
              <a:rPr lang="pl-PL" sz="2400" dirty="0"/>
              <a:t>Zadanie 2. Zajęcia warsztatowe pozalekcyjne dla uczniów </a:t>
            </a:r>
          </a:p>
          <a:p>
            <a:pPr>
              <a:spcBef>
                <a:spcPts val="0"/>
              </a:spcBef>
              <a:buNone/>
            </a:pPr>
            <a:r>
              <a:rPr lang="pl-PL" sz="2400" dirty="0"/>
              <a:t>Zadanie 3. Kursy specjalistyczne</a:t>
            </a:r>
          </a:p>
          <a:p>
            <a:pPr>
              <a:spcBef>
                <a:spcPts val="0"/>
              </a:spcBef>
              <a:buNone/>
            </a:pPr>
            <a:r>
              <a:rPr lang="pl-PL" sz="2400" dirty="0"/>
              <a:t>Zadanie 4. Doradztwo zawodowe grupowe i indywidualne</a:t>
            </a:r>
          </a:p>
          <a:p>
            <a:pPr>
              <a:spcBef>
                <a:spcPts val="0"/>
              </a:spcBef>
              <a:buNone/>
            </a:pPr>
            <a:r>
              <a:rPr lang="pl-PL" sz="2400" dirty="0"/>
              <a:t>Zadanie 5. Staże zawodowe</a:t>
            </a:r>
          </a:p>
          <a:p>
            <a:pPr>
              <a:spcBef>
                <a:spcPts val="0"/>
              </a:spcBef>
              <a:buNone/>
            </a:pPr>
            <a:r>
              <a:rPr lang="pl-PL" sz="2400" dirty="0"/>
              <a:t>Zadanie 6. Doskonalenie kwalifikacji nauczycieli zawodów</a:t>
            </a:r>
          </a:p>
          <a:p>
            <a:pPr>
              <a:spcBef>
                <a:spcPts val="0"/>
              </a:spcBef>
            </a:pPr>
            <a:endParaRPr lang="pl-PL" sz="3600" dirty="0"/>
          </a:p>
        </p:txBody>
      </p:sp>
      <p:pic>
        <p:nvPicPr>
          <p:cNvPr id="4" name="Obraz 3" descr="logotyp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505405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silenie">
  <a:themeElements>
    <a:clrScheme name="Przesileni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Przesileni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Przesileni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4038</TotalTime>
  <Words>878</Words>
  <Application>Microsoft Office PowerPoint</Application>
  <PresentationFormat>Pokaz na ekranie (4:3)</PresentationFormat>
  <Paragraphs>175</Paragraphs>
  <Slides>17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17</vt:i4>
      </vt:variant>
    </vt:vector>
  </HeadingPairs>
  <TitlesOfParts>
    <vt:vector size="23" baseType="lpstr">
      <vt:lpstr>Arial</vt:lpstr>
      <vt:lpstr>Calibri</vt:lpstr>
      <vt:lpstr>Gill Sans MT</vt:lpstr>
      <vt:lpstr>Verdana</vt:lpstr>
      <vt:lpstr>Wingdings 2</vt:lpstr>
      <vt:lpstr>Przesilenie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Kryteria rekrutacji </vt:lpstr>
      <vt:lpstr>Prezentacja programu PowerPoint</vt:lpstr>
      <vt:lpstr>Zadania w projekcie: </vt:lpstr>
      <vt:lpstr>Zadanie I:                     Doposażenie pracowni i warsztatów szkolnych          dla kierunku technik przemysłu mody </vt:lpstr>
      <vt:lpstr>Zadanie II:                 Zajęcia warsztatowe pozalekcyjne dla TPM</vt:lpstr>
      <vt:lpstr>Zadanie III:                 Zajęcia warsztatowe pozaszkolne dla TPM</vt:lpstr>
      <vt:lpstr>Prezentacja programu PowerPoint</vt:lpstr>
      <vt:lpstr>Prezentacja programu PowerPoint</vt:lpstr>
      <vt:lpstr>Zadanie VI:    Zajęcia z doradcą zawodowym </vt:lpstr>
      <vt:lpstr>Zadanie VII:    Staże zawodowe – 150 godzin </vt:lpstr>
      <vt:lpstr>Prezentacja programu PowerPoint</vt:lpstr>
    </vt:vector>
  </TitlesOfParts>
  <Company>Ministrerstwo Edukacji Narodowej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user</dc:creator>
  <cp:lastModifiedBy>Henryk Kwitowski</cp:lastModifiedBy>
  <cp:revision>463</cp:revision>
  <dcterms:created xsi:type="dcterms:W3CDTF">2018-02-13T10:07:06Z</dcterms:created>
  <dcterms:modified xsi:type="dcterms:W3CDTF">2021-01-14T09:11:19Z</dcterms:modified>
</cp:coreProperties>
</file>