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86" r:id="rId2"/>
    <p:sldId id="308" r:id="rId3"/>
    <p:sldId id="257" r:id="rId4"/>
    <p:sldId id="287" r:id="rId5"/>
    <p:sldId id="289" r:id="rId6"/>
    <p:sldId id="299" r:id="rId7"/>
    <p:sldId id="288" r:id="rId8"/>
    <p:sldId id="297" r:id="rId9"/>
    <p:sldId id="259" r:id="rId10"/>
    <p:sldId id="292" r:id="rId11"/>
    <p:sldId id="261" r:id="rId12"/>
    <p:sldId id="304" r:id="rId13"/>
    <p:sldId id="305" r:id="rId14"/>
    <p:sldId id="306" r:id="rId15"/>
    <p:sldId id="307" r:id="rId16"/>
    <p:sldId id="263" r:id="rId17"/>
    <p:sldId id="300" r:id="rId18"/>
    <p:sldId id="30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12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672B-60D5-42D2-AE8E-2F3065AC4336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646E-9933-4A3F-BFF9-133AE652C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FD4AE7-50FD-4525-BFCE-DE092E3024F9}" type="datetimeFigureOut">
              <a:rPr lang="pl-PL" smtClean="0"/>
              <a:pPr/>
              <a:t>08.01.2019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Projekt:</a:t>
            </a:r>
          </a:p>
          <a:p>
            <a:pPr>
              <a:buNone/>
            </a:pPr>
            <a:r>
              <a:rPr lang="pl-PL" sz="4700" dirty="0">
                <a:solidFill>
                  <a:schemeClr val="tx2"/>
                </a:solidFill>
              </a:rPr>
              <a:t>		</a:t>
            </a:r>
            <a:r>
              <a:rPr lang="pl-PL" sz="5200" dirty="0">
                <a:solidFill>
                  <a:schemeClr val="tx2"/>
                </a:solidFill>
              </a:rPr>
              <a:t>	„Nowoczesne inspiracje”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3100" dirty="0"/>
              <a:t>	</a:t>
            </a:r>
            <a:r>
              <a:rPr lang="pl-PL" sz="3100" u="sng" dirty="0"/>
              <a:t>Finansowany</a:t>
            </a:r>
            <a:r>
              <a:rPr lang="pl-PL" sz="3100" dirty="0"/>
              <a:t> ze środków Europejskiego Funduszu Społecznego </a:t>
            </a:r>
          </a:p>
          <a:p>
            <a:pPr>
              <a:buNone/>
            </a:pPr>
            <a:r>
              <a:rPr lang="pl-PL" sz="3100" dirty="0"/>
              <a:t>	w ramach Regionalnego Programu Operacyjnego Województwa Łódzkiego na lata 2014 – 2020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1.1 Oś priorytetowa:  Edukacja Kwalifikacje Umiejętności</a:t>
            </a:r>
          </a:p>
          <a:p>
            <a:pPr>
              <a:buNone/>
            </a:pPr>
            <a:r>
              <a:rPr lang="pl-PL" dirty="0"/>
              <a:t>1.2 Działanie:	         	  Kształcenie zawodowe</a:t>
            </a:r>
          </a:p>
          <a:p>
            <a:pPr>
              <a:buNone/>
            </a:pPr>
            <a:r>
              <a:rPr lang="pl-PL" dirty="0"/>
              <a:t>1.3 Poddziałanie: 	  Kształcenie zawodowe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16009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720" y="1318639"/>
            <a:ext cx="8676456" cy="864096"/>
          </a:xfrm>
        </p:spPr>
        <p:txBody>
          <a:bodyPr>
            <a:noAutofit/>
          </a:bodyPr>
          <a:lstStyle/>
          <a:p>
            <a:r>
              <a:rPr lang="pl-PL" sz="3600" u="sng" dirty="0"/>
              <a:t>Zadanie</a:t>
            </a:r>
            <a:r>
              <a:rPr lang="pl-PL" sz="3200" u="sng" dirty="0"/>
              <a:t> I: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90" y="2232613"/>
            <a:ext cx="8819456" cy="550668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pl-PL" u="sng" dirty="0"/>
              <a:t>Dostosowanie szwalni</a:t>
            </a:r>
          </a:p>
          <a:p>
            <a:pPr lvl="2">
              <a:buFontTx/>
              <a:buChar char="-"/>
            </a:pPr>
            <a:r>
              <a:rPr lang="pl-PL" sz="1800" dirty="0"/>
              <a:t>Panele na ścianach, instalacja elektryczna, wymiana drzwi, dostosowanie podłogi, szafy na wymiar, wyposażenie </a:t>
            </a:r>
          </a:p>
          <a:p>
            <a:pPr lvl="1">
              <a:buFontTx/>
              <a:buChar char="-"/>
            </a:pPr>
            <a:endParaRPr lang="pl-PL" sz="1200" dirty="0"/>
          </a:p>
          <a:p>
            <a:pPr lvl="1">
              <a:buFontTx/>
              <a:buChar char="-"/>
            </a:pPr>
            <a:r>
              <a:rPr lang="pl-PL" u="sng" dirty="0"/>
              <a:t>Dostosowanie pracowni mody</a:t>
            </a:r>
          </a:p>
          <a:p>
            <a:pPr lvl="2">
              <a:buFontTx/>
              <a:buChar char="-"/>
            </a:pPr>
            <a:r>
              <a:rPr lang="pl-PL" sz="1800" dirty="0"/>
              <a:t>Malowanie ścian, montaż żaluzji, nowe oświetlenie, panel podłogowy, nowe drzwi, wymiana instalacji elektrycznej, parapety</a:t>
            </a:r>
          </a:p>
          <a:p>
            <a:pPr lvl="2">
              <a:buFontTx/>
              <a:buChar char="-"/>
            </a:pPr>
            <a:r>
              <a:rPr lang="pl-PL" sz="1800" dirty="0"/>
              <a:t>Wyposażenie: stoły, krzesła, TV 50”, kino domowe, nagłośnienie, kamery, lustra</a:t>
            </a:r>
          </a:p>
          <a:p>
            <a:pPr lvl="2">
              <a:buFontTx/>
              <a:buChar char="-"/>
            </a:pPr>
            <a:endParaRPr lang="pl-PL" sz="1200" dirty="0"/>
          </a:p>
          <a:p>
            <a:pPr lvl="1">
              <a:buFontTx/>
              <a:buChar char="-"/>
            </a:pPr>
            <a:r>
              <a:rPr lang="pl-PL" u="sng" dirty="0"/>
              <a:t>Dostosowanie pracowni graficznej</a:t>
            </a:r>
          </a:p>
          <a:p>
            <a:pPr lvl="2">
              <a:buFontTx/>
              <a:buChar char="-"/>
            </a:pPr>
            <a:r>
              <a:rPr lang="pl-PL" sz="1800" dirty="0"/>
              <a:t>Zakup wyposażenia: stanowiska komputerowe, nowe oprogramowania, tablety, wzorniki, szablony, wzorniki barw, przyrządy </a:t>
            </a:r>
            <a:r>
              <a:rPr lang="pl-PL" sz="1800" dirty="0" err="1"/>
              <a:t>kontrolno</a:t>
            </a:r>
            <a:r>
              <a:rPr lang="pl-PL" sz="1800" dirty="0"/>
              <a:t> – pomiarowe, drukarka wielkoformatowa itp. 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237" y="3284984"/>
            <a:ext cx="8466144" cy="4608512"/>
          </a:xfrm>
        </p:spPr>
        <p:txBody>
          <a:bodyPr>
            <a:normAutofit/>
          </a:bodyPr>
          <a:lstStyle/>
          <a:p>
            <a:pPr marL="539496" indent="-457200">
              <a:spcBef>
                <a:spcPts val="0"/>
              </a:spcBef>
              <a:buFont typeface="+mj-lt"/>
              <a:buAutoNum type="alphaUcPeriod"/>
            </a:pPr>
            <a:r>
              <a:rPr lang="pl-PL" sz="2400" dirty="0"/>
              <a:t>stylizacje gotowych wyrobów odzieżowych</a:t>
            </a:r>
          </a:p>
          <a:p>
            <a:pPr marL="539496" indent="-457200">
              <a:spcBef>
                <a:spcPts val="0"/>
              </a:spcBef>
              <a:buFont typeface="+mj-lt"/>
              <a:buAutoNum type="alphaUcPeriod"/>
            </a:pPr>
            <a:r>
              <a:rPr lang="pl-PL" sz="2400" dirty="0"/>
              <a:t>projektowanie i wykonanie kolekcji „4 pory roku”</a:t>
            </a:r>
          </a:p>
          <a:p>
            <a:pPr marL="539496" indent="-457200">
              <a:spcBef>
                <a:spcPts val="0"/>
              </a:spcBef>
              <a:buFont typeface="+mj-lt"/>
              <a:buAutoNum type="alphaUcPeriod"/>
            </a:pPr>
            <a:r>
              <a:rPr lang="pl-PL" sz="2400" dirty="0"/>
              <a:t>obsługa odzieżowych maszyn specjalistycznych</a:t>
            </a:r>
          </a:p>
          <a:p>
            <a:pPr marL="539496" indent="-457200">
              <a:spcBef>
                <a:spcPts val="0"/>
              </a:spcBef>
              <a:buFont typeface="+mj-lt"/>
              <a:buAutoNum type="alphaUcPeriod"/>
            </a:pPr>
            <a:r>
              <a:rPr lang="pl-PL" sz="2400" dirty="0"/>
              <a:t>przygotowanie i realizacja pokazu mody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Pokaz mody 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6" y="1850447"/>
            <a:ext cx="8682168" cy="1143000"/>
          </a:xfrm>
        </p:spPr>
        <p:txBody>
          <a:bodyPr>
            <a:noAutofit/>
          </a:bodyPr>
          <a:lstStyle/>
          <a:p>
            <a:r>
              <a:rPr lang="pl-PL" sz="3200" u="sng" dirty="0"/>
              <a:t>Zadanie II:</a:t>
            </a:r>
            <a:br>
              <a:rPr lang="pl-PL" sz="3200" dirty="0"/>
            </a:br>
            <a:r>
              <a:rPr lang="pl-PL" sz="3200" b="1" dirty="0">
                <a:effectLst/>
              </a:rPr>
              <a:t>              	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pozalekcyjne</a:t>
            </a:r>
            <a:endParaRPr lang="pl-PL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0669" y="3717032"/>
            <a:ext cx="8574156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Kurs wizażu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Kurs bieliźniarstwa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Kurs prawa jazdy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Kurs przygotowania produkcji odzieży (program GRAFIS CAD)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Kurs projektowania odzieży 3D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Kurs obsługi programu wspomagającego projektowanie odzieży 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8" y="18143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4" y="2154565"/>
            <a:ext cx="8682168" cy="1143000"/>
          </a:xfrm>
        </p:spPr>
        <p:txBody>
          <a:bodyPr>
            <a:noAutofit/>
          </a:bodyPr>
          <a:lstStyle/>
          <a:p>
            <a:r>
              <a:rPr lang="pl-PL" sz="3200" u="sng" dirty="0"/>
              <a:t>Zadanie III:</a:t>
            </a:r>
            <a:br>
              <a:rPr lang="pl-PL" sz="3200" dirty="0"/>
            </a:br>
            <a:r>
              <a:rPr lang="pl-PL" sz="3200" b="1" dirty="0">
                <a:effectLst/>
              </a:rPr>
              <a:t>              	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pozaszkolne dla 			 uczniów TPM</a:t>
            </a:r>
            <a:endParaRPr lang="pl-PL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592753"/>
      </p:ext>
    </p:extLst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3645024"/>
            <a:ext cx="8466144" cy="4608512"/>
          </a:xfrm>
        </p:spPr>
        <p:txBody>
          <a:bodyPr>
            <a:normAutofit/>
          </a:bodyPr>
          <a:lstStyle/>
          <a:p>
            <a:pPr marL="596646" indent="-514350">
              <a:spcBef>
                <a:spcPts val="0"/>
              </a:spcBef>
              <a:buFont typeface="+mj-lt"/>
              <a:buAutoNum type="alphaUcPeriod"/>
            </a:pPr>
            <a:r>
              <a:rPr lang="pl-PL" sz="2800" dirty="0"/>
              <a:t>Dostosowanie i kalibracja stanowiska pracy</a:t>
            </a:r>
          </a:p>
          <a:p>
            <a:pPr marL="596646" indent="-514350">
              <a:spcBef>
                <a:spcPts val="0"/>
              </a:spcBef>
              <a:buFont typeface="+mj-lt"/>
              <a:buAutoNum type="alphaUcPeriod"/>
            </a:pPr>
            <a:r>
              <a:rPr lang="pl-PL" sz="2800" dirty="0"/>
              <a:t>Projekt i realizacja nadruku i aplikacji na gotowych produktach tekstylnych</a:t>
            </a:r>
          </a:p>
          <a:p>
            <a:pPr marL="596646" indent="-514350">
              <a:spcBef>
                <a:spcPts val="0"/>
              </a:spcBef>
              <a:buFont typeface="+mj-lt"/>
              <a:buAutoNum type="alphaUcPeriod"/>
            </a:pPr>
            <a:r>
              <a:rPr lang="pl-PL" sz="2800" dirty="0"/>
              <a:t>Zajęcia z praktycznym przygotowaniem do druku</a:t>
            </a:r>
          </a:p>
          <a:p>
            <a:pPr marL="596646" indent="-514350">
              <a:spcBef>
                <a:spcPts val="0"/>
              </a:spcBef>
              <a:buFont typeface="+mj-lt"/>
              <a:buAutoNum type="alphaUcPeriod"/>
            </a:pPr>
            <a:r>
              <a:rPr lang="pl-PL" sz="2800" dirty="0"/>
              <a:t>Zajęcia warsztatowe związane z drukiem 3D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6" y="1850447"/>
            <a:ext cx="8682168" cy="1143000"/>
          </a:xfrm>
        </p:spPr>
        <p:txBody>
          <a:bodyPr>
            <a:noAutofit/>
          </a:bodyPr>
          <a:lstStyle/>
          <a:p>
            <a:r>
              <a:rPr lang="pl-PL" sz="3200" u="sng" dirty="0"/>
              <a:t>Zadanie IV:</a:t>
            </a:r>
            <a:br>
              <a:rPr lang="pl-PL" sz="3200" dirty="0"/>
            </a:br>
            <a:r>
              <a:rPr lang="pl-PL" sz="3200" b="1" dirty="0">
                <a:effectLst/>
              </a:rPr>
              <a:t>              	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pozalekcyjne dla 			 uczniów TGPC</a:t>
            </a:r>
            <a:endParaRPr lang="pl-PL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818996"/>
      </p:ext>
    </p:extLst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3861048"/>
            <a:ext cx="8466144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/>
              <a:t>Kurs AUTO CAD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KURS ADOBE Photoshop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Kurs 3D MAX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6" y="1988840"/>
            <a:ext cx="8682168" cy="1143000"/>
          </a:xfrm>
        </p:spPr>
        <p:txBody>
          <a:bodyPr>
            <a:noAutofit/>
          </a:bodyPr>
          <a:lstStyle/>
          <a:p>
            <a:r>
              <a:rPr lang="pl-PL" sz="3200" u="sng" dirty="0"/>
              <a:t>Zadanie V:</a:t>
            </a:r>
            <a:br>
              <a:rPr lang="pl-PL" sz="3200" dirty="0"/>
            </a:br>
            <a:r>
              <a:rPr lang="pl-PL" sz="3200" b="1" dirty="0">
                <a:effectLst/>
              </a:rPr>
              <a:t>              	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pozaszkolne dla 			 uczniów TGPC</a:t>
            </a:r>
            <a:endParaRPr lang="pl-PL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42418"/>
      </p:ext>
    </p:extLst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3654045"/>
            <a:ext cx="8466144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/>
              <a:t>Grupowe – 16 godzin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Indywidualne – 4 godz./ucznia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6" y="1988840"/>
            <a:ext cx="8682168" cy="1143000"/>
          </a:xfrm>
        </p:spPr>
        <p:txBody>
          <a:bodyPr>
            <a:noAutofit/>
          </a:bodyPr>
          <a:lstStyle/>
          <a:p>
            <a:r>
              <a:rPr lang="pl-PL" sz="3200" u="sng" dirty="0"/>
              <a:t>Zadanie VI:</a:t>
            </a:r>
            <a:br>
              <a:rPr lang="pl-PL" sz="3200" dirty="0"/>
            </a:br>
            <a:r>
              <a:rPr lang="pl-PL" sz="3200" b="1" dirty="0">
                <a:effectLst/>
              </a:rPr>
              <a:t>              	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Doradztwo zawodowe</a:t>
            </a:r>
            <a:endParaRPr lang="pl-PL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646868"/>
      </p:ext>
    </p:extLst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1" y="1268760"/>
            <a:ext cx="9361040" cy="1872208"/>
          </a:xfrm>
        </p:spPr>
        <p:txBody>
          <a:bodyPr>
            <a:noAutofit/>
          </a:bodyPr>
          <a:lstStyle/>
          <a:p>
            <a:r>
              <a:rPr lang="pl-PL" sz="3000" u="sng" dirty="0"/>
              <a:t>Zadanie VII:</a:t>
            </a:r>
            <a:r>
              <a:rPr lang="pl-PL" sz="3000" dirty="0"/>
              <a:t> </a:t>
            </a:r>
            <a:br>
              <a:rPr lang="pl-PL" sz="3000" dirty="0"/>
            </a:br>
            <a:r>
              <a:rPr lang="pl-PL" sz="3000" dirty="0"/>
              <a:t>		Staże/praktyki zawodowe - 150 godz./ucznia</a:t>
            </a:r>
            <a:br>
              <a:rPr lang="pl-PL" sz="3000" dirty="0"/>
            </a:br>
            <a:r>
              <a:rPr lang="pl-PL" sz="3000" dirty="0"/>
              <a:t>		Stypendium stażowe 	   - 1800 zł</a:t>
            </a:r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4" y="3140968"/>
            <a:ext cx="8625005" cy="43825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2400" dirty="0"/>
              <a:t>Dojazd zorganizowany / indywidualny – </a:t>
            </a:r>
          </a:p>
          <a:p>
            <a:pPr marL="82296" indent="0">
              <a:buNone/>
            </a:pPr>
            <a:r>
              <a:rPr lang="pl-PL" sz="2400" dirty="0"/>
              <a:t>   zwrot kosztów biletu MPK</a:t>
            </a:r>
          </a:p>
          <a:p>
            <a:pPr>
              <a:buFontTx/>
              <a:buChar char="-"/>
            </a:pPr>
            <a:r>
              <a:rPr lang="pl-PL" sz="2400" dirty="0"/>
              <a:t>Wynagrodzenie opiekuna stażystów</a:t>
            </a:r>
          </a:p>
          <a:p>
            <a:pPr>
              <a:buFontTx/>
              <a:buChar char="-"/>
            </a:pPr>
            <a:r>
              <a:rPr lang="pl-PL" sz="2400" dirty="0"/>
              <a:t>Badania lekarskie</a:t>
            </a:r>
          </a:p>
          <a:p>
            <a:pPr>
              <a:buFontTx/>
              <a:buChar char="-"/>
            </a:pPr>
            <a:r>
              <a:rPr lang="pl-PL" sz="2400" dirty="0"/>
              <a:t>Szkolenie BHP</a:t>
            </a:r>
          </a:p>
          <a:p>
            <a:pPr>
              <a:buFontTx/>
              <a:buChar char="-"/>
            </a:pPr>
            <a:r>
              <a:rPr lang="pl-PL" sz="2400" dirty="0"/>
              <a:t>Odzież robocza: czapeczki, koszulki</a:t>
            </a:r>
          </a:p>
          <a:p>
            <a:pPr>
              <a:buFontTx/>
              <a:buChar char="-"/>
            </a:pPr>
            <a:endParaRPr lang="pl-PL" sz="1800" dirty="0"/>
          </a:p>
          <a:p>
            <a:pPr marL="82296" indent="0">
              <a:buNone/>
            </a:pPr>
            <a:r>
              <a:rPr lang="pl-PL" sz="2400" dirty="0"/>
              <a:t>Firmy: Modesta – grupy 8 osobowe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916" y="170080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VIII: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Doskonalenie kwalifikacji nauczycieli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00" y="2996952"/>
            <a:ext cx="7498080" cy="4800600"/>
          </a:xfrm>
        </p:spPr>
        <p:txBody>
          <a:bodyPr>
            <a:normAutofit/>
          </a:bodyPr>
          <a:lstStyle/>
          <a:p>
            <a:r>
              <a:rPr lang="pl-PL" sz="2400" dirty="0"/>
              <a:t>Szkolenie z projektowania odzieży UST</a:t>
            </a:r>
          </a:p>
          <a:p>
            <a:r>
              <a:rPr lang="pl-PL" sz="2400" dirty="0"/>
              <a:t>Szkolenie z produkcji odzieży (GRAFIS CAD)</a:t>
            </a:r>
          </a:p>
          <a:p>
            <a:r>
              <a:rPr lang="pl-PL" sz="2400" dirty="0"/>
              <a:t>Szkolenie kreacja wizerunku</a:t>
            </a:r>
          </a:p>
          <a:p>
            <a:r>
              <a:rPr lang="pl-PL" sz="2400" dirty="0"/>
              <a:t>Kurs SEO pozycjonowanie stron www</a:t>
            </a:r>
          </a:p>
          <a:p>
            <a:r>
              <a:rPr lang="pl-PL" sz="2400" dirty="0"/>
              <a:t>Kurs Montaż filmowy i efekty specjalne</a:t>
            </a:r>
          </a:p>
          <a:p>
            <a:r>
              <a:rPr lang="pl-PL" sz="2400" dirty="0"/>
              <a:t>Kurs </a:t>
            </a:r>
            <a:r>
              <a:rPr lang="pl-PL" sz="2400" dirty="0" err="1"/>
              <a:t>Zbrusch</a:t>
            </a:r>
            <a:r>
              <a:rPr lang="pl-PL" sz="2400" dirty="0"/>
              <a:t> zintegrowany</a:t>
            </a:r>
          </a:p>
          <a:p>
            <a:r>
              <a:rPr lang="pl-PL" sz="2400" dirty="0"/>
              <a:t>Kurs przygotowania do druku 3D</a:t>
            </a:r>
          </a:p>
          <a:p>
            <a:r>
              <a:rPr lang="pl-PL" sz="2400" dirty="0"/>
              <a:t>Kurs AUTO CAD</a:t>
            </a:r>
          </a:p>
        </p:txBody>
      </p:sp>
    </p:spTree>
    <p:extLst>
      <p:ext uri="{BB962C8B-B14F-4D97-AF65-F5344CB8AC3E}">
        <p14:creationId xmlns:p14="http://schemas.microsoft.com/office/powerpoint/2010/main" val="111372424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E8BA8A9-1D94-41C5-BC2C-7A52829C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719743"/>
            <a:ext cx="5195923" cy="547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Znalezione obrazy dla zapytania szkic mody">
            <a:extLst>
              <a:ext uri="{FF2B5EF4-FFF2-40B4-BE49-F238E27FC236}">
                <a16:creationId xmlns:a16="http://schemas.microsoft.com/office/drawing/2014/main" id="{DF4BDAB1-9384-481F-BEC4-0C659685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19742"/>
            <a:ext cx="5195923" cy="547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EE28ED0-88B2-4E35-BE05-EF022F92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090EC7-3598-4328-8AC9-D96AD43D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0"/>
            <a:ext cx="9080011" cy="625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62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39" y="1772816"/>
            <a:ext cx="825012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000" u="sng" dirty="0">
                <a:solidFill>
                  <a:schemeClr val="accent5">
                    <a:lumMod val="50000"/>
                  </a:schemeClr>
                </a:solidFill>
              </a:rPr>
              <a:t>Grupa docelowa: </a:t>
            </a: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400" dirty="0"/>
              <a:t>70 uczniów: </a:t>
            </a:r>
          </a:p>
          <a:p>
            <a:pPr>
              <a:buNone/>
            </a:pPr>
            <a:r>
              <a:rPr lang="pl-PL" sz="2400" dirty="0"/>
              <a:t>    - 40 uczniów z kierunku Technik Przemysłu Mody</a:t>
            </a:r>
          </a:p>
          <a:p>
            <a:pPr>
              <a:buNone/>
            </a:pPr>
            <a:r>
              <a:rPr lang="pl-PL" sz="2400" dirty="0"/>
              <a:t>    - 30 uczniów z kierunku Technik Grafiki i Poligrafii Cyfrowej</a:t>
            </a:r>
          </a:p>
          <a:p>
            <a:pPr>
              <a:buNone/>
            </a:pPr>
            <a:endParaRPr lang="pl-PL" sz="1200" dirty="0"/>
          </a:p>
          <a:p>
            <a:r>
              <a:rPr lang="pl-PL" sz="2400" dirty="0"/>
              <a:t>12 nauczycieli przedmiotów zawodowych:</a:t>
            </a:r>
          </a:p>
          <a:p>
            <a:pPr marL="82296" indent="0">
              <a:buNone/>
            </a:pPr>
            <a:r>
              <a:rPr lang="pl-PL" sz="2400" dirty="0"/>
              <a:t>    - 5 z kierunku Technik Przemysłu Mody</a:t>
            </a:r>
          </a:p>
          <a:p>
            <a:pPr marL="82296" indent="0">
              <a:buNone/>
            </a:pPr>
            <a:r>
              <a:rPr lang="pl-PL" sz="2400" dirty="0"/>
              <a:t>    - 7 z kierunku Technik Grafiki i Poligrafii Cyfrowej</a:t>
            </a:r>
          </a:p>
          <a:p>
            <a:pPr marL="82296" indent="0">
              <a:buNone/>
            </a:pPr>
            <a:endParaRPr lang="pl-PL" sz="1400" dirty="0"/>
          </a:p>
          <a:p>
            <a:endParaRPr lang="pl-PL" sz="100" dirty="0"/>
          </a:p>
          <a:p>
            <a:pPr>
              <a:buNone/>
            </a:pPr>
            <a:r>
              <a:rPr lang="pl-PL" sz="2400" dirty="0"/>
              <a:t>Szkoła – pracownie zawodowe</a:t>
            </a:r>
            <a:endParaRPr lang="pl-PL" sz="2400" u="sng" dirty="0"/>
          </a:p>
          <a:p>
            <a:pPr>
              <a:buNone/>
            </a:pPr>
            <a:endParaRPr lang="pl-PL" sz="24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15308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424" y="2564904"/>
            <a:ext cx="8676456" cy="562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tx2"/>
                </a:solidFill>
              </a:rPr>
              <a:t>Okres realizacji:</a:t>
            </a: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dirty="0"/>
              <a:t>01.01.2019	   -    31.12.2020</a:t>
            </a:r>
            <a:endParaRPr lang="pl-PL" sz="100" dirty="0"/>
          </a:p>
          <a:p>
            <a:pPr algn="ctr">
              <a:buNone/>
            </a:pPr>
            <a:r>
              <a:rPr lang="pl-PL" sz="1200" dirty="0"/>
              <a:t>		</a:t>
            </a:r>
            <a:endParaRPr lang="pl-PL" sz="1400" dirty="0"/>
          </a:p>
          <a:p>
            <a:pPr>
              <a:buNone/>
            </a:pPr>
            <a:endParaRPr lang="pl-PL" sz="1200" dirty="0"/>
          </a:p>
        </p:txBody>
      </p:sp>
      <p:pic>
        <p:nvPicPr>
          <p:cNvPr id="7" name="Obraz 6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79937"/>
            <a:ext cx="8532000" cy="572400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Rekrutacja </a:t>
            </a:r>
          </a:p>
          <a:p>
            <a:pPr>
              <a:buNone/>
            </a:pPr>
            <a:endParaRPr lang="pl-PL" sz="300" dirty="0"/>
          </a:p>
          <a:p>
            <a:pPr>
              <a:buNone/>
            </a:pPr>
            <a:r>
              <a:rPr lang="pl-PL" sz="2800" dirty="0"/>
              <a:t>		</a:t>
            </a:r>
            <a:r>
              <a:rPr lang="pl-PL" dirty="0"/>
              <a:t>	       I - III 2019 		</a:t>
            </a:r>
            <a:endParaRPr lang="pl-PL" sz="2000" dirty="0"/>
          </a:p>
          <a:p>
            <a:pPr>
              <a:buNone/>
            </a:pPr>
            <a:endParaRPr lang="pl-PL" sz="1100" i="1" u="sng" dirty="0"/>
          </a:p>
          <a:p>
            <a:pPr>
              <a:buNone/>
            </a:pPr>
            <a:r>
              <a:rPr lang="pl-PL" sz="2400" i="1" u="sng" dirty="0"/>
              <a:t>Gdzie szukać informacji: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Informacje na stronie www.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Sekretariat szkoły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Biuro projektu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Plakaty, ulotki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Podczas godzin wychowawczych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Informacje na zebraniach z rodzicami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468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0BC7D-DEE1-4347-A876-41420B08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19" y="2276872"/>
            <a:ext cx="8460432" cy="4800600"/>
          </a:xfrm>
        </p:spPr>
        <p:txBody>
          <a:bodyPr/>
          <a:lstStyle/>
          <a:p>
            <a:pPr>
              <a:buNone/>
            </a:pPr>
            <a:r>
              <a:rPr lang="pl-PL" sz="4200" u="sng" dirty="0">
                <a:solidFill>
                  <a:schemeClr val="tx2"/>
                </a:solidFill>
              </a:rPr>
              <a:t>Zgłoszenia:</a:t>
            </a:r>
          </a:p>
          <a:p>
            <a:pPr>
              <a:buNone/>
            </a:pPr>
            <a:endParaRPr lang="pl-PL" sz="2000" u="sng" dirty="0">
              <a:solidFill>
                <a:schemeClr val="tx2"/>
              </a:solidFill>
            </a:endParaRPr>
          </a:p>
          <a:p>
            <a:pPr marL="402336" lvl="1" indent="0">
              <a:buNone/>
            </a:pPr>
            <a:r>
              <a:rPr lang="pl-PL" sz="3200" dirty="0"/>
              <a:t>- Na www.</a:t>
            </a:r>
          </a:p>
          <a:p>
            <a:pPr marL="402336" lvl="1" indent="0">
              <a:buNone/>
            </a:pPr>
            <a:r>
              <a:rPr lang="pl-PL" sz="3200" dirty="0"/>
              <a:t>- Formularz zgłoszeń do projektu</a:t>
            </a:r>
          </a:p>
          <a:p>
            <a:endParaRPr lang="pl-PL" dirty="0"/>
          </a:p>
        </p:txBody>
      </p:sp>
      <p:pic>
        <p:nvPicPr>
          <p:cNvPr id="4" name="Obraz 3" descr="logotypy.png">
            <a:extLst>
              <a:ext uri="{FF2B5EF4-FFF2-40B4-BE49-F238E27FC236}">
                <a16:creationId xmlns:a16="http://schemas.microsoft.com/office/drawing/2014/main" id="{F510455E-2993-4B81-A2EF-C6ADEC276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0"/>
            <a:ext cx="846614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200" u="sng" dirty="0">
                <a:solidFill>
                  <a:schemeClr val="tx2"/>
                </a:solidFill>
              </a:rPr>
              <a:t>Formularz zgłoszeń:</a:t>
            </a:r>
            <a:endParaRPr lang="pl-PL" sz="2000" u="sng" dirty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2400" u="sng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9F8904-D7BF-4694-BE5F-8AAC5A1C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6" y="764704"/>
            <a:ext cx="9021187" cy="59766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948" y="1528348"/>
            <a:ext cx="8322128" cy="1143000"/>
          </a:xfrm>
        </p:spPr>
        <p:txBody>
          <a:bodyPr>
            <a:normAutofit/>
          </a:bodyPr>
          <a:lstStyle/>
          <a:p>
            <a:r>
              <a:rPr lang="pl-PL" sz="4400" dirty="0"/>
              <a:t>Kryteria rekrutacji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2924" y="2622439"/>
            <a:ext cx="853815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Pozytywne oceny z przedmiotów zawodowych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Frekwencja na zajęciach z 1. semestru 2018/2019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Motywacja i chęć udziału w projekcie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Potrzeba ukierunkowania zawodowego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Kolejność zgłoszeń</a:t>
            </a:r>
          </a:p>
          <a:p>
            <a:pPr>
              <a:spcBef>
                <a:spcPts val="0"/>
              </a:spcBef>
              <a:buNone/>
            </a:pPr>
            <a:endParaRPr lang="pl-PL" sz="20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+ Uczniowie z rodzin w trudnej sytuacji materialnej oraz z rodzin wielodzietnych</a:t>
            </a:r>
          </a:p>
          <a:p>
            <a:pPr>
              <a:spcBef>
                <a:spcPts val="0"/>
              </a:spcBef>
              <a:buNone/>
            </a:pPr>
            <a:endParaRPr lang="pl-PL" sz="16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BIURO PROJEKTU </a:t>
            </a:r>
            <a:r>
              <a:rPr lang="pl-PL" sz="2800" dirty="0"/>
              <a:t>na terenie szkoły 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KOORDYNATOR SZKOLNY</a:t>
            </a:r>
            <a:endParaRPr lang="pl-PL" sz="2800" dirty="0"/>
          </a:p>
          <a:p>
            <a:pPr>
              <a:spcBef>
                <a:spcPts val="0"/>
              </a:spcBef>
              <a:buNone/>
            </a:pPr>
            <a:endParaRPr lang="pl-PL" dirty="0"/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538152" cy="1143000"/>
          </a:xfrm>
        </p:spPr>
        <p:txBody>
          <a:bodyPr>
            <a:normAutofit/>
          </a:bodyPr>
          <a:lstStyle/>
          <a:p>
            <a:r>
              <a:rPr lang="pl-PL" sz="3600" u="sng" dirty="0"/>
              <a:t>Zadania w projekcie:</a:t>
            </a:r>
            <a:r>
              <a:rPr lang="pl-PL" sz="4000" dirty="0"/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2708920"/>
            <a:ext cx="8784976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400" dirty="0"/>
              <a:t>1. Dostosowanie i doposażenie pracowni i warsztatów szkolnych dla kierunku Technik Przemysłu Mody (TMP) oraz Technik Grafiki i Poligrafii Cyfrowej (TGPC)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2. Zajęcia warsztatowe pozalekcyjne dla uczniów TMP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3. Zajęcia warsztatowe pozaszkolne dla uczniów TMP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4. Zajęcia warsztatowe pozalekcyjne dla uczniów TGPC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5. Zajęcia warsztatowe pozaszkolne dla uczniów TGPC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6. Doradztwo zawodowe grupowe i indywidualne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7. Staże i praktyki zawodowe – 150 godzin/u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8. Doskonalenie kwalifikacji nauczycieli TMP i TGPC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485</Words>
  <Application>Microsoft Office PowerPoint</Application>
  <PresentationFormat>Pokaz na ekranie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Verdana</vt:lpstr>
      <vt:lpstr>Wingdings 2</vt:lpstr>
      <vt:lpstr>Przesilenie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rekrutacji </vt:lpstr>
      <vt:lpstr>Zadania w projekcie: </vt:lpstr>
      <vt:lpstr>Zadanie I:</vt:lpstr>
      <vt:lpstr>Zadanie II:                 Zajęcia warsztatowe pozalekcyjne</vt:lpstr>
      <vt:lpstr>Zadanie III:                 Zajęcia warsztatowe pozaszkolne dla     uczniów TPM</vt:lpstr>
      <vt:lpstr>Zadanie IV:                 Zajęcia warsztatowe pozalekcyjne dla     uczniów TGPC</vt:lpstr>
      <vt:lpstr>Zadanie V:                 Zajęcia warsztatowe pozaszkolne dla     uczniów TGPC</vt:lpstr>
      <vt:lpstr>Zadanie VI:                 Doradztwo zawodowe</vt:lpstr>
      <vt:lpstr>Zadanie VII:    Staże/praktyki zawodowe - 150 godz./ucznia   Stypendium stażowe     - 1800 zł</vt:lpstr>
      <vt:lpstr>Zadanie VIII:    Doskonalenie kwalifikacji nauczycieli 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Aleksandra Pełka</cp:lastModifiedBy>
  <cp:revision>477</cp:revision>
  <dcterms:created xsi:type="dcterms:W3CDTF">2018-02-13T10:07:06Z</dcterms:created>
  <dcterms:modified xsi:type="dcterms:W3CDTF">2019-01-08T19:49:53Z</dcterms:modified>
</cp:coreProperties>
</file>