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86" r:id="rId2"/>
    <p:sldId id="257" r:id="rId3"/>
    <p:sldId id="287" r:id="rId4"/>
    <p:sldId id="289" r:id="rId5"/>
    <p:sldId id="299" r:id="rId6"/>
    <p:sldId id="288" r:id="rId7"/>
    <p:sldId id="297" r:id="rId8"/>
    <p:sldId id="258" r:id="rId9"/>
    <p:sldId id="259" r:id="rId10"/>
    <p:sldId id="292" r:id="rId11"/>
    <p:sldId id="261" r:id="rId12"/>
    <p:sldId id="291" r:id="rId13"/>
    <p:sldId id="301" r:id="rId14"/>
    <p:sldId id="302" r:id="rId15"/>
    <p:sldId id="303" r:id="rId16"/>
    <p:sldId id="263" r:id="rId17"/>
    <p:sldId id="300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12" autoAdjust="0"/>
  </p:normalViewPr>
  <p:slideViewPr>
    <p:cSldViewPr>
      <p:cViewPr varScale="1">
        <p:scale>
          <a:sx n="68" d="100"/>
          <a:sy n="68" d="100"/>
        </p:scale>
        <p:origin x="14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B672B-60D5-42D2-AE8E-2F3065AC4336}" type="datetimeFigureOut">
              <a:rPr lang="pl-PL" smtClean="0"/>
              <a:pPr/>
              <a:t>05.01.2019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F646E-9933-4A3F-BFF9-133AE652CE4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05.01.2019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05.01.2019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05.01.2019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05.01.2019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05.01.2019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05.01.2019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05.01.2019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05.01.2019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05.01.2019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05.01.2019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05.01.2019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EFD4AE7-50FD-4525-BFCE-DE092E3024F9}" type="datetimeFigureOut">
              <a:rPr lang="pl-PL" smtClean="0"/>
              <a:pPr/>
              <a:t>05.01.2019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48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Projekt:</a:t>
            </a:r>
          </a:p>
          <a:p>
            <a:pPr>
              <a:buNone/>
            </a:pPr>
            <a:r>
              <a:rPr lang="pl-PL" sz="4700" dirty="0">
                <a:solidFill>
                  <a:schemeClr val="tx2"/>
                </a:solidFill>
              </a:rPr>
              <a:t>		</a:t>
            </a:r>
            <a:r>
              <a:rPr lang="pl-PL" sz="5200" dirty="0">
                <a:solidFill>
                  <a:schemeClr val="tx2"/>
                </a:solidFill>
              </a:rPr>
              <a:t>	„Poszerzamy Kadr”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sz="3100" dirty="0"/>
              <a:t>	</a:t>
            </a:r>
            <a:r>
              <a:rPr lang="pl-PL" sz="3100" u="sng" dirty="0"/>
              <a:t>Finansowany</a:t>
            </a:r>
            <a:r>
              <a:rPr lang="pl-PL" sz="3100" dirty="0"/>
              <a:t> ze środków Europejskiego Funduszu Społecznego </a:t>
            </a:r>
          </a:p>
          <a:p>
            <a:pPr>
              <a:buNone/>
            </a:pPr>
            <a:r>
              <a:rPr lang="pl-PL" sz="3100" dirty="0"/>
              <a:t>	w ramach Regionalnego Programu Operacyjnego Województwa Łódzkiego na lata 2014 – 2020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1.1 Oś priorytetowa:  Edukacja Kwalifikacje Umiejętności</a:t>
            </a:r>
          </a:p>
          <a:p>
            <a:pPr>
              <a:buNone/>
            </a:pPr>
            <a:r>
              <a:rPr lang="pl-PL" dirty="0"/>
              <a:t>1.2 Działanie	         	  Kształcenie zawodowe</a:t>
            </a:r>
          </a:p>
          <a:p>
            <a:pPr>
              <a:buNone/>
            </a:pPr>
            <a:r>
              <a:rPr lang="pl-PL" dirty="0"/>
              <a:t>1.3 Poddziałanie: 	  Kształcenie zawodowe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160093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676456" cy="1498178"/>
          </a:xfrm>
        </p:spPr>
        <p:txBody>
          <a:bodyPr>
            <a:noAutofit/>
          </a:bodyPr>
          <a:lstStyle/>
          <a:p>
            <a:r>
              <a:rPr lang="pl-PL" sz="2400" u="sng" dirty="0"/>
              <a:t>Zadanie I:</a:t>
            </a:r>
            <a:br>
              <a:rPr lang="pl-PL" sz="1800" dirty="0"/>
            </a:br>
            <a:r>
              <a:rPr lang="pl-PL" sz="1800" dirty="0"/>
              <a:t>                    </a:t>
            </a:r>
            <a:r>
              <a:rPr lang="pl-PL" sz="2800" dirty="0"/>
              <a:t>Doposażenie pracowni i warsztatów szkolnych 	   	    dla kierunku technik fotografii i multimediów 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910953"/>
            <a:ext cx="8819456" cy="48006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pl-PL" sz="2400" dirty="0"/>
              <a:t>Pracownia FOTO</a:t>
            </a:r>
          </a:p>
          <a:p>
            <a:pPr marL="402336" lvl="1" indent="0">
              <a:buNone/>
            </a:pPr>
            <a:r>
              <a:rPr lang="pl-PL" sz="2400" dirty="0"/>
              <a:t>-  Malowanie i wykonanie cykloramy</a:t>
            </a:r>
          </a:p>
          <a:p>
            <a:pPr marL="402336" lvl="1" indent="0">
              <a:buNone/>
            </a:pPr>
            <a:endParaRPr lang="pl-PL" sz="1100" dirty="0"/>
          </a:p>
          <a:p>
            <a:pPr lvl="1">
              <a:buFont typeface="Arial" pitchFamily="34" charset="0"/>
              <a:buChar char="•"/>
            </a:pPr>
            <a:r>
              <a:rPr lang="pl-PL" sz="2400" dirty="0"/>
              <a:t>Pracownia językowa</a:t>
            </a:r>
          </a:p>
          <a:p>
            <a:pPr lvl="1">
              <a:buFontTx/>
              <a:buChar char="-"/>
            </a:pPr>
            <a:r>
              <a:rPr lang="pl-PL" sz="2000" dirty="0"/>
              <a:t>Wymiana drzwi, malowanie, modernizacja instalacji elektrycznej, </a:t>
            </a:r>
          </a:p>
          <a:p>
            <a:pPr lvl="1">
              <a:buFontTx/>
              <a:buChar char="-"/>
            </a:pPr>
            <a:r>
              <a:rPr lang="pl-PL" sz="2000" dirty="0"/>
              <a:t>Zakup szaf na pomoce dydaktyczne, tablicy multimedialnej, cyfrowej pracowni językowej</a:t>
            </a:r>
          </a:p>
          <a:p>
            <a:pPr lvl="1">
              <a:buFontTx/>
              <a:buChar char="-"/>
            </a:pPr>
            <a:endParaRPr lang="pl-PL" sz="900" dirty="0"/>
          </a:p>
          <a:p>
            <a:pPr marL="402336" lvl="1" indent="0">
              <a:buNone/>
            </a:pPr>
            <a:r>
              <a:rPr lang="pl-PL" sz="2000" dirty="0"/>
              <a:t>Zakup: Komputery, drukarki, </a:t>
            </a:r>
            <a:r>
              <a:rPr lang="pl-PL" sz="2000" dirty="0" err="1"/>
              <a:t>scanery</a:t>
            </a:r>
            <a:r>
              <a:rPr lang="pl-PL" sz="2000" dirty="0"/>
              <a:t> fotograficzne, obiektywy, aparaty, statywy, stoliki reprodukcyjne, narzędzia do pracy w studio, lampy studyjne i błyskowe, materiały eksploatacyjne </a:t>
            </a:r>
          </a:p>
          <a:p>
            <a:pPr lvl="1">
              <a:buFontTx/>
              <a:buChar char="-"/>
            </a:pPr>
            <a:endParaRPr lang="pl-PL" sz="2000" dirty="0"/>
          </a:p>
        </p:txBody>
      </p:sp>
      <p:pic>
        <p:nvPicPr>
          <p:cNvPr id="4" name="Obraz 3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26876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492896"/>
            <a:ext cx="7498080" cy="46085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pl-PL" sz="1100" dirty="0">
                <a:solidFill>
                  <a:schemeClr val="tx2"/>
                </a:solidFill>
              </a:rPr>
              <a:t> </a:t>
            </a:r>
            <a:endParaRPr lang="pl-PL" sz="12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pl-PL" sz="2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pl-PL" sz="2400" dirty="0"/>
              <a:t>TECHNIKI SZLACHETNEJ FOTOGRAFII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KALIBRACJA I DOSTOSOWANIE STANOWISKA PRACY FOTOGRAFA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NOWOCZESNA FOTOGRAFIA PRODUKTOWA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NOWOCZESNE TECHNIKI FOTOGRAFOWANIA        I FILMOWANIA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NOWOCZESNE TECHNIKI FILMOWANIA:              AERIAL VIDEO, DRONE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DRUKOWANIE ZDJĘĆ I PUBLIKOWANIE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JĘZYK ANGIELSKI ZAWODOWY</a:t>
            </a:r>
          </a:p>
        </p:txBody>
      </p:sp>
      <p:pic>
        <p:nvPicPr>
          <p:cNvPr id="4" name="Obraz 3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05405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D02301BD-C09B-4D7B-BF25-C05ECCC35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484784"/>
            <a:ext cx="8682168" cy="1143000"/>
          </a:xfrm>
        </p:spPr>
        <p:txBody>
          <a:bodyPr>
            <a:noAutofit/>
          </a:bodyPr>
          <a:lstStyle/>
          <a:p>
            <a:r>
              <a:rPr lang="pl-PL" sz="2800" u="sng" dirty="0"/>
              <a:t>Zadanie II:</a:t>
            </a:r>
            <a:br>
              <a:rPr lang="pl-PL" sz="2800" dirty="0"/>
            </a:br>
            <a:r>
              <a:rPr lang="pl-PL" sz="2800" b="1" dirty="0">
                <a:effectLst/>
              </a:rPr>
              <a:t>              	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Zajęcia warsztatowe pozalekcyjne</a:t>
            </a:r>
            <a:endParaRPr lang="pl-PL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682168" cy="1143000"/>
          </a:xfrm>
        </p:spPr>
        <p:txBody>
          <a:bodyPr>
            <a:noAutofit/>
          </a:bodyPr>
          <a:lstStyle/>
          <a:p>
            <a:r>
              <a:rPr lang="pl-PL" sz="2800" u="sng" dirty="0"/>
              <a:t>Zadanie III:</a:t>
            </a:r>
            <a:br>
              <a:rPr lang="pl-PL" sz="2800" dirty="0"/>
            </a:br>
            <a:r>
              <a:rPr lang="pl-PL" sz="2800" b="1" dirty="0">
                <a:effectLst/>
              </a:rPr>
              <a:t>              	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Zajęcia warsztatowe pozaszkolne</a:t>
            </a:r>
            <a:endParaRPr lang="pl-PL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0916" y="2855000"/>
            <a:ext cx="8682168" cy="38884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200" dirty="0"/>
              <a:t>KURS AUTO CAD				- 16 godzin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200" dirty="0"/>
              <a:t>KURS PHOTOSHOP			- 16 godzin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200" dirty="0"/>
              <a:t>KURS 3DMAX				- 20 godzin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200" dirty="0"/>
              <a:t>KURS NANO VLOS				-   3 dni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200" dirty="0"/>
              <a:t>Warsztat filmowania z powietrza		- 8 godzin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200" dirty="0"/>
              <a:t>KURS KREOWANIA WIZERUNKU		- 30 godzin </a:t>
            </a:r>
          </a:p>
        </p:txBody>
      </p:sp>
      <p:pic>
        <p:nvPicPr>
          <p:cNvPr id="4" name="Obraz 3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26876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1BED9C7-905D-4C7D-BA4D-A9C83F3D2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563" y="1023099"/>
            <a:ext cx="3240360" cy="2411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8617BD3-B585-4EA0-88F2-FA21119BF309}"/>
              </a:ext>
            </a:extLst>
          </p:cNvPr>
          <p:cNvSpPr txBox="1"/>
          <p:nvPr/>
        </p:nvSpPr>
        <p:spPr>
          <a:xfrm>
            <a:off x="3203848" y="27828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Kurs</a:t>
            </a:r>
            <a:r>
              <a:rPr lang="pl-PL" b="1" dirty="0"/>
              <a:t> AUTO CAD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FCA19FC-C096-47BD-B39B-15083D310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639" y="962855"/>
            <a:ext cx="3456383" cy="2531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3F33E78-2181-4211-B7D4-FE54769EE606}"/>
              </a:ext>
            </a:extLst>
          </p:cNvPr>
          <p:cNvSpPr txBox="1"/>
          <p:nvPr/>
        </p:nvSpPr>
        <p:spPr>
          <a:xfrm>
            <a:off x="2560051" y="3587208"/>
            <a:ext cx="4262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Kurs kreowania wizerunku</a:t>
            </a:r>
          </a:p>
        </p:txBody>
      </p:sp>
      <p:pic>
        <p:nvPicPr>
          <p:cNvPr id="1030" name="Picture 6" descr="Znalezione obrazy dla zapytania kurs kreowania wizerunku">
            <a:extLst>
              <a:ext uri="{FF2B5EF4-FFF2-40B4-BE49-F238E27FC236}">
                <a16:creationId xmlns:a16="http://schemas.microsoft.com/office/drawing/2014/main" id="{C70B8FDE-C712-43D3-B080-964AC1788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63" y="4153508"/>
            <a:ext cx="3663596" cy="2443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nalezione obrazy dla zapytania kurs kreowania wizerunku">
            <a:extLst>
              <a:ext uri="{FF2B5EF4-FFF2-40B4-BE49-F238E27FC236}">
                <a16:creationId xmlns:a16="http://schemas.microsoft.com/office/drawing/2014/main" id="{97453EC8-71D5-429C-873E-05BD54C13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53508"/>
            <a:ext cx="3215583" cy="2443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460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Znalezione obrazy dla zapytania kurs photoshop">
            <a:extLst>
              <a:ext uri="{FF2B5EF4-FFF2-40B4-BE49-F238E27FC236}">
                <a16:creationId xmlns:a16="http://schemas.microsoft.com/office/drawing/2014/main" id="{AE72AAC1-1392-4494-A3E8-AE9ABCA5A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66" y="867860"/>
            <a:ext cx="3226339" cy="2422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nalezione obrazy dla zapytania kurs photoshop">
            <a:extLst>
              <a:ext uri="{FF2B5EF4-FFF2-40B4-BE49-F238E27FC236}">
                <a16:creationId xmlns:a16="http://schemas.microsoft.com/office/drawing/2014/main" id="{15033D0F-A51D-43A0-81E2-D078FAAEF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98229"/>
            <a:ext cx="4595420" cy="1162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nalezione obrazy dla zapytania KURS 3D MAX moda">
            <a:extLst>
              <a:ext uri="{FF2B5EF4-FFF2-40B4-BE49-F238E27FC236}">
                <a16:creationId xmlns:a16="http://schemas.microsoft.com/office/drawing/2014/main" id="{DD9620A5-AD94-439D-B84F-F8240699F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77" y="3901698"/>
            <a:ext cx="3336807" cy="2780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0E65D8F-43EB-408E-985A-0B4F58074E7E}"/>
              </a:ext>
            </a:extLst>
          </p:cNvPr>
          <p:cNvSpPr txBox="1"/>
          <p:nvPr/>
        </p:nvSpPr>
        <p:spPr>
          <a:xfrm>
            <a:off x="3490181" y="446845"/>
            <a:ext cx="3226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Kurs Photoshop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2BC35CF-E5AD-432C-B5DA-8CFF0D19D2D7}"/>
              </a:ext>
            </a:extLst>
          </p:cNvPr>
          <p:cNvSpPr txBox="1"/>
          <p:nvPr/>
        </p:nvSpPr>
        <p:spPr>
          <a:xfrm>
            <a:off x="3707904" y="3429000"/>
            <a:ext cx="4331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Kurs</a:t>
            </a:r>
            <a:r>
              <a:rPr lang="pl-PL" b="1" dirty="0"/>
              <a:t> 3DMAX</a:t>
            </a:r>
          </a:p>
        </p:txBody>
      </p:sp>
      <p:pic>
        <p:nvPicPr>
          <p:cNvPr id="2052" name="Picture 4" descr="Znalezione obrazy dla zapytania KURS 3D MAX moda">
            <a:extLst>
              <a:ext uri="{FF2B5EF4-FFF2-40B4-BE49-F238E27FC236}">
                <a16:creationId xmlns:a16="http://schemas.microsoft.com/office/drawing/2014/main" id="{1F54586A-32D7-45E4-9B71-FC9B0BCBD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117" y="3901698"/>
            <a:ext cx="3336807" cy="2780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439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7520BFC1-742B-4BF5-A7B0-8CBCF2948837}"/>
              </a:ext>
            </a:extLst>
          </p:cNvPr>
          <p:cNvSpPr txBox="1"/>
          <p:nvPr/>
        </p:nvSpPr>
        <p:spPr>
          <a:xfrm>
            <a:off x="467543" y="404664"/>
            <a:ext cx="820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Nauka sterowania dronem 	           Warsztaty filmowania z powietrza</a:t>
            </a:r>
          </a:p>
        </p:txBody>
      </p:sp>
      <p:pic>
        <p:nvPicPr>
          <p:cNvPr id="3074" name="Picture 2" descr="Podobny obraz">
            <a:extLst>
              <a:ext uri="{FF2B5EF4-FFF2-40B4-BE49-F238E27FC236}">
                <a16:creationId xmlns:a16="http://schemas.microsoft.com/office/drawing/2014/main" id="{BAFFFE3C-76CA-46F4-AC9F-EEBBDE2FB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66852"/>
            <a:ext cx="3693222" cy="2462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nalezione obrazy dla zapytania warsztaty filmowania z dron">
            <a:extLst>
              <a:ext uri="{FF2B5EF4-FFF2-40B4-BE49-F238E27FC236}">
                <a16:creationId xmlns:a16="http://schemas.microsoft.com/office/drawing/2014/main" id="{3C889A78-DD8B-4007-A001-582A01DBB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02840"/>
            <a:ext cx="3693222" cy="2461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nalezione obrazy dla zapytania kurs nano vlos">
            <a:extLst>
              <a:ext uri="{FF2B5EF4-FFF2-40B4-BE49-F238E27FC236}">
                <a16:creationId xmlns:a16="http://schemas.microsoft.com/office/drawing/2014/main" id="{781A6DE8-18CB-4222-8607-E7FF2D188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56" y="4733797"/>
            <a:ext cx="2558957" cy="1895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Znalezione obrazy dla zapytania kurs nano vlos">
            <a:extLst>
              <a:ext uri="{FF2B5EF4-FFF2-40B4-BE49-F238E27FC236}">
                <a16:creationId xmlns:a16="http://schemas.microsoft.com/office/drawing/2014/main" id="{1FD0E01F-4802-4F54-B741-BD40E4582A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3" b="5333"/>
          <a:stretch/>
        </p:blipFill>
        <p:spPr bwMode="auto">
          <a:xfrm>
            <a:off x="5953045" y="4704635"/>
            <a:ext cx="2857500" cy="1895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Znalezione obrazy dla zapytania kurs nano vlos">
            <a:extLst>
              <a:ext uri="{FF2B5EF4-FFF2-40B4-BE49-F238E27FC236}">
                <a16:creationId xmlns:a16="http://schemas.microsoft.com/office/drawing/2014/main" id="{EA054279-3F0A-4061-B0AC-1662686D0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66" y="4815053"/>
            <a:ext cx="2979479" cy="1732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643FD44-D182-4CAE-B692-DCB9230EF3B9}"/>
              </a:ext>
            </a:extLst>
          </p:cNvPr>
          <p:cNvSpPr txBox="1"/>
          <p:nvPr/>
        </p:nvSpPr>
        <p:spPr>
          <a:xfrm>
            <a:off x="388362" y="4130784"/>
            <a:ext cx="496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Kurs NANO VLOS</a:t>
            </a:r>
          </a:p>
        </p:txBody>
      </p:sp>
    </p:spTree>
    <p:extLst>
      <p:ext uri="{BB962C8B-B14F-4D97-AF65-F5344CB8AC3E}">
        <p14:creationId xmlns:p14="http://schemas.microsoft.com/office/powerpoint/2010/main" val="290742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82168" cy="1498178"/>
          </a:xfrm>
        </p:spPr>
        <p:txBody>
          <a:bodyPr>
            <a:noAutofit/>
          </a:bodyPr>
          <a:lstStyle/>
          <a:p>
            <a:r>
              <a:rPr lang="pl-PL" sz="2800" u="sng" dirty="0"/>
              <a:t>Zadanie IV: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/>
              <a:t>		Zajęcia z doradcą zawodowym</a:t>
            </a:r>
            <a:br>
              <a:rPr lang="pl-PL" sz="2800" dirty="0"/>
            </a:br>
            <a:endParaRPr lang="pl-PL" sz="2800" dirty="0"/>
          </a:p>
        </p:txBody>
      </p:sp>
      <p:pic>
        <p:nvPicPr>
          <p:cNvPr id="5" name="Obraz 4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68760"/>
          </a:xfrm>
          <a:prstGeom prst="rect">
            <a:avLst/>
          </a:prstGeom>
        </p:spPr>
      </p:pic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BCD7C7C-551C-4963-B329-08580E51E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74" y="2492896"/>
            <a:ext cx="8625005" cy="4800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dirty="0"/>
              <a:t>Zajęcia mają na celu pomoc uczniom w :</a:t>
            </a:r>
          </a:p>
          <a:p>
            <a:r>
              <a:rPr lang="pl-PL" dirty="0"/>
              <a:t>Przygotowaniu do podejmowania decyzji edukacyjno-zawodowych                     i planowania przyszłości zawodowej.</a:t>
            </a:r>
          </a:p>
          <a:p>
            <a:r>
              <a:rPr lang="pl-PL" dirty="0"/>
              <a:t>Przygotowaniu do planowania swojej kariery, poznania własnych zainteresowań i predyspozycji.</a:t>
            </a:r>
          </a:p>
          <a:p>
            <a:r>
              <a:rPr lang="pl-PL" dirty="0"/>
              <a:t>Kształtowaniu umiejętności określenia swoich słabych i mocnych stron .</a:t>
            </a:r>
          </a:p>
          <a:p>
            <a:r>
              <a:rPr lang="pl-PL" dirty="0"/>
              <a:t>Zapoznaniu i podniesieniu poziomu edukacji uczniów w zakresie wiedzy                o zawodach  i rynku pracy.</a:t>
            </a:r>
          </a:p>
          <a:p>
            <a:r>
              <a:rPr lang="pl-PL" dirty="0"/>
              <a:t>Kształtowaniu umiejętności konfrontowania swoich własnych predyspozycji </a:t>
            </a:r>
          </a:p>
          <a:p>
            <a:pPr marL="82296" indent="0">
              <a:buNone/>
            </a:pPr>
            <a:r>
              <a:rPr lang="pl-PL" dirty="0"/>
              <a:t>    z wyborem zawodu oraz własnym zdrowiem.</a:t>
            </a:r>
          </a:p>
          <a:p>
            <a:r>
              <a:rPr lang="pl-PL" dirty="0"/>
              <a:t>Kształtowaniu umiejętności korzystania z różnych źródeł informacji przy wyborze szkoły i w trakcie poszukiwania pracy.</a:t>
            </a:r>
          </a:p>
          <a:p>
            <a:r>
              <a:rPr lang="pl-PL" dirty="0"/>
              <a:t>Przygotowaniu uczniów do odpowiedzialności i sumienności wykonanej pracy.</a:t>
            </a:r>
          </a:p>
          <a:p>
            <a:r>
              <a:rPr lang="pl-PL" dirty="0"/>
              <a:t>Przygotowaniu uczniów do świadomej mobilności w podejmowaniu decyzji zawodowych, życiowych oraz w podnoszeniu kwalifikacji.</a:t>
            </a:r>
          </a:p>
          <a:p>
            <a:pPr marL="82296" indent="0">
              <a:buNone/>
            </a:pPr>
            <a:endParaRPr lang="pl-PL" dirty="0"/>
          </a:p>
        </p:txBody>
      </p:sp>
    </p:spTree>
  </p:cSld>
  <p:clrMapOvr>
    <a:masterClrMapping/>
  </p:clrMapOvr>
  <p:transition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0916" y="1700808"/>
            <a:ext cx="8682168" cy="1498178"/>
          </a:xfrm>
        </p:spPr>
        <p:txBody>
          <a:bodyPr>
            <a:noAutofit/>
          </a:bodyPr>
          <a:lstStyle/>
          <a:p>
            <a:r>
              <a:rPr lang="pl-PL" sz="2800" u="sng" dirty="0"/>
              <a:t>Zadanie V: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/>
              <a:t>		Staże zawodowe – 150 godzin</a:t>
            </a:r>
            <a:br>
              <a:rPr lang="pl-PL" sz="2800" dirty="0"/>
            </a:br>
            <a:endParaRPr lang="pl-PL" sz="2800" dirty="0"/>
          </a:p>
        </p:txBody>
      </p:sp>
      <p:pic>
        <p:nvPicPr>
          <p:cNvPr id="5" name="Obraz 4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68760"/>
          </a:xfrm>
          <a:prstGeom prst="rect">
            <a:avLst/>
          </a:prstGeom>
        </p:spPr>
      </p:pic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BCD7C7C-551C-4963-B329-08580E51E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109" y="3208579"/>
            <a:ext cx="7498080" cy="4800600"/>
          </a:xfrm>
        </p:spPr>
        <p:txBody>
          <a:bodyPr>
            <a:normAutofit/>
          </a:bodyPr>
          <a:lstStyle/>
          <a:p>
            <a:endParaRPr lang="pl-PL" sz="2600" dirty="0"/>
          </a:p>
          <a:p>
            <a:r>
              <a:rPr lang="pl-PL" sz="2600" dirty="0"/>
              <a:t>Koszty dojazdu</a:t>
            </a:r>
          </a:p>
          <a:p>
            <a:endParaRPr lang="pl-PL" sz="2600" dirty="0"/>
          </a:p>
          <a:p>
            <a:pPr marL="82296" indent="0">
              <a:buNone/>
            </a:pPr>
            <a:endParaRPr lang="pl-PL" sz="2600" dirty="0"/>
          </a:p>
          <a:p>
            <a:pPr marL="82296" indent="0">
              <a:buNone/>
            </a:pPr>
            <a:endParaRPr lang="pl-PL" sz="2600" dirty="0"/>
          </a:p>
          <a:p>
            <a:pPr lvl="8"/>
            <a:r>
              <a:rPr lang="pl-PL" sz="2600" dirty="0"/>
              <a:t>Stypendium stażowe 1800 zł / ucznia</a:t>
            </a:r>
          </a:p>
        </p:txBody>
      </p:sp>
    </p:spTree>
    <p:extLst>
      <p:ext uri="{BB962C8B-B14F-4D97-AF65-F5344CB8AC3E}">
        <p14:creationId xmlns:p14="http://schemas.microsoft.com/office/powerpoint/2010/main" val="111372424"/>
      </p:ext>
    </p:extLst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2276872"/>
            <a:ext cx="825012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4000" u="sng" dirty="0">
                <a:solidFill>
                  <a:schemeClr val="accent5">
                    <a:lumMod val="50000"/>
                  </a:schemeClr>
                </a:solidFill>
              </a:rPr>
              <a:t>Grupa docelowa: </a:t>
            </a:r>
          </a:p>
          <a:p>
            <a:pPr>
              <a:buNone/>
            </a:pPr>
            <a:endParaRPr lang="pl-PL" sz="600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pl-PL" sz="600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pl-PL" sz="100" dirty="0">
              <a:solidFill>
                <a:schemeClr val="accent5">
                  <a:lumMod val="50000"/>
                </a:schemeClr>
              </a:solidFill>
            </a:endParaRPr>
          </a:p>
          <a:p>
            <a:pPr marL="82296" indent="0">
              <a:buNone/>
            </a:pPr>
            <a:r>
              <a:rPr lang="pl-PL" sz="2400" dirty="0"/>
              <a:t>- 30 uczniów	         z kierunku kształcenia</a:t>
            </a:r>
          </a:p>
          <a:p>
            <a:pPr>
              <a:buNone/>
            </a:pPr>
            <a:r>
              <a:rPr lang="pl-PL" sz="2400" dirty="0"/>
              <a:t>- 5 nauczycieli         technik fotografii i multimediów, fototechnik</a:t>
            </a:r>
          </a:p>
          <a:p>
            <a:pPr>
              <a:buFontTx/>
              <a:buChar char="-"/>
            </a:pPr>
            <a:endParaRPr lang="pl-PL" sz="2400" dirty="0"/>
          </a:p>
          <a:p>
            <a:pPr marL="82296" indent="0">
              <a:buNone/>
            </a:pPr>
            <a:r>
              <a:rPr lang="pl-PL" sz="2400" dirty="0"/>
              <a:t>- Szkoła - pracownie zawodowe</a:t>
            </a:r>
            <a:endParaRPr lang="pl-PL" sz="2400" u="sng" dirty="0"/>
          </a:p>
          <a:p>
            <a:pPr>
              <a:buNone/>
            </a:pPr>
            <a:endParaRPr lang="pl-PL" sz="2400" dirty="0"/>
          </a:p>
        </p:txBody>
      </p:sp>
      <p:pic>
        <p:nvPicPr>
          <p:cNvPr id="4" name="Obraz 3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1530814"/>
          </a:xfrm>
          <a:prstGeom prst="rect">
            <a:avLst/>
          </a:prstGeom>
        </p:spPr>
      </p:pic>
      <p:sp>
        <p:nvSpPr>
          <p:cNvPr id="2" name="Nawias klamrowy zamykający 1">
            <a:extLst>
              <a:ext uri="{FF2B5EF4-FFF2-40B4-BE49-F238E27FC236}">
                <a16:creationId xmlns:a16="http://schemas.microsoft.com/office/drawing/2014/main" id="{1414B0B9-CD83-4A16-8AEB-ADE5F1EB4D71}"/>
              </a:ext>
            </a:extLst>
          </p:cNvPr>
          <p:cNvSpPr/>
          <p:nvPr/>
        </p:nvSpPr>
        <p:spPr>
          <a:xfrm>
            <a:off x="2843808" y="3284984"/>
            <a:ext cx="144016" cy="108012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0424" y="2564904"/>
            <a:ext cx="8676456" cy="5627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4000" u="sng" dirty="0">
                <a:solidFill>
                  <a:schemeClr val="tx2"/>
                </a:solidFill>
              </a:rPr>
              <a:t>Okres realizacji:</a:t>
            </a:r>
          </a:p>
          <a:p>
            <a:pPr>
              <a:buNone/>
            </a:pPr>
            <a:endParaRPr lang="pl-PL" sz="1100" u="sng" dirty="0">
              <a:solidFill>
                <a:schemeClr val="tx2"/>
              </a:solidFill>
            </a:endParaRPr>
          </a:p>
          <a:p>
            <a:pPr>
              <a:buNone/>
            </a:pPr>
            <a:endParaRPr lang="pl-PL" sz="1100" u="sng" dirty="0">
              <a:solidFill>
                <a:schemeClr val="tx2"/>
              </a:solidFill>
            </a:endParaRPr>
          </a:p>
          <a:p>
            <a:pPr>
              <a:buNone/>
            </a:pPr>
            <a:endParaRPr lang="pl-PL" sz="1100" u="sng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pl-PL" dirty="0"/>
              <a:t>01.01.2019	   -    31.12.2020</a:t>
            </a:r>
            <a:endParaRPr lang="pl-PL" sz="100" dirty="0"/>
          </a:p>
          <a:p>
            <a:pPr algn="ctr">
              <a:buNone/>
            </a:pPr>
            <a:r>
              <a:rPr lang="pl-PL" sz="1200" dirty="0"/>
              <a:t>		</a:t>
            </a:r>
            <a:endParaRPr lang="pl-PL" sz="1400" dirty="0"/>
          </a:p>
          <a:p>
            <a:pPr>
              <a:buNone/>
            </a:pPr>
            <a:endParaRPr lang="pl-PL" sz="1200" dirty="0"/>
          </a:p>
        </p:txBody>
      </p:sp>
      <p:pic>
        <p:nvPicPr>
          <p:cNvPr id="7" name="Obraz 6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0540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34000"/>
            <a:ext cx="8532000" cy="5724000"/>
          </a:xfrm>
        </p:spPr>
        <p:txBody>
          <a:bodyPr>
            <a:normAutofit/>
          </a:bodyPr>
          <a:lstStyle/>
          <a:p>
            <a:pPr>
              <a:buNone/>
            </a:pPr>
            <a:endParaRPr lang="pl-PL" u="sng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pl-PL" sz="3600" u="sng" dirty="0">
                <a:solidFill>
                  <a:schemeClr val="tx2"/>
                </a:solidFill>
              </a:rPr>
              <a:t>Rekrutacja </a:t>
            </a:r>
          </a:p>
          <a:p>
            <a:pPr>
              <a:buNone/>
            </a:pPr>
            <a:endParaRPr lang="pl-PL" sz="300" dirty="0"/>
          </a:p>
          <a:p>
            <a:pPr>
              <a:buNone/>
            </a:pPr>
            <a:r>
              <a:rPr lang="pl-PL" sz="2800" dirty="0"/>
              <a:t>		</a:t>
            </a:r>
            <a:r>
              <a:rPr lang="pl-PL" dirty="0"/>
              <a:t>	       I - III 2019 		</a:t>
            </a:r>
            <a:endParaRPr lang="pl-PL" sz="2000" dirty="0"/>
          </a:p>
          <a:p>
            <a:pPr>
              <a:buNone/>
            </a:pPr>
            <a:endParaRPr lang="pl-PL" sz="1100" i="1" u="sng" dirty="0"/>
          </a:p>
          <a:p>
            <a:pPr>
              <a:buNone/>
            </a:pPr>
            <a:r>
              <a:rPr lang="pl-PL" sz="2400" i="1" u="sng" dirty="0"/>
              <a:t>Gdzie szukać informacji:</a:t>
            </a:r>
          </a:p>
          <a:p>
            <a:pPr>
              <a:spcBef>
                <a:spcPts val="0"/>
              </a:spcBef>
              <a:buNone/>
            </a:pPr>
            <a:r>
              <a:rPr lang="pl-PL" sz="2400" dirty="0"/>
              <a:t>Plakaty, ulotki</a:t>
            </a:r>
          </a:p>
          <a:p>
            <a:pPr>
              <a:spcBef>
                <a:spcPts val="0"/>
              </a:spcBef>
              <a:buNone/>
            </a:pPr>
            <a:r>
              <a:rPr lang="pl-PL" sz="2400" dirty="0"/>
              <a:t>Zebrania klasowe z rodzicami</a:t>
            </a:r>
          </a:p>
          <a:p>
            <a:pPr>
              <a:spcBef>
                <a:spcPts val="0"/>
              </a:spcBef>
              <a:buNone/>
            </a:pPr>
            <a:r>
              <a:rPr lang="pl-PL" sz="2400" dirty="0"/>
              <a:t>Informacje na stronie www (druki do pobrania)</a:t>
            </a:r>
          </a:p>
          <a:p>
            <a:pPr>
              <a:spcBef>
                <a:spcPts val="0"/>
              </a:spcBef>
              <a:buNone/>
            </a:pPr>
            <a:endParaRPr lang="pl-PL" sz="2400" dirty="0"/>
          </a:p>
          <a:p>
            <a:pPr>
              <a:spcBef>
                <a:spcPts val="0"/>
              </a:spcBef>
              <a:buNone/>
            </a:pPr>
            <a:r>
              <a:rPr lang="pl-PL" sz="2400" i="1" u="sng" dirty="0"/>
              <a:t>Dokumenty należy złożyć: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pl-PL" sz="2400" dirty="0"/>
              <a:t>- u wychowawcy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pl-PL" sz="2400" dirty="0"/>
              <a:t>- w sekretariacie szkoły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pl-PL" sz="2400" dirty="0"/>
              <a:t>- w biurze projektu</a:t>
            </a:r>
            <a:endParaRPr lang="pl-PL" sz="2800" dirty="0"/>
          </a:p>
        </p:txBody>
      </p:sp>
      <p:pic>
        <p:nvPicPr>
          <p:cNvPr id="4" name="Obraz 3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5468"/>
            <a:ext cx="9144000" cy="1505405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C0BC7D-DEE1-4347-A876-41420B083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519" y="2276872"/>
            <a:ext cx="8460432" cy="4800600"/>
          </a:xfrm>
        </p:spPr>
        <p:txBody>
          <a:bodyPr/>
          <a:lstStyle/>
          <a:p>
            <a:pPr>
              <a:buNone/>
            </a:pPr>
            <a:r>
              <a:rPr lang="pl-PL" sz="4200" u="sng" dirty="0">
                <a:solidFill>
                  <a:schemeClr val="tx2"/>
                </a:solidFill>
              </a:rPr>
              <a:t>Dokumenty zgłoszeniowe:</a:t>
            </a:r>
          </a:p>
          <a:p>
            <a:pPr>
              <a:buNone/>
            </a:pPr>
            <a:endParaRPr lang="pl-PL" sz="2000" u="sng" dirty="0">
              <a:solidFill>
                <a:schemeClr val="tx2"/>
              </a:solidFill>
            </a:endParaRPr>
          </a:p>
          <a:p>
            <a:pPr marL="402336" lvl="1" indent="0">
              <a:buNone/>
            </a:pPr>
            <a:r>
              <a:rPr lang="pl-PL" sz="3200" dirty="0"/>
              <a:t>- Deklaracja uczestnictwa</a:t>
            </a:r>
          </a:p>
          <a:p>
            <a:pPr marL="402336" lvl="1" indent="0">
              <a:buNone/>
            </a:pPr>
            <a:r>
              <a:rPr lang="pl-PL" sz="3200" dirty="0"/>
              <a:t>- Zgoda na przetwarzanie danych osobowych</a:t>
            </a:r>
          </a:p>
          <a:p>
            <a:endParaRPr lang="pl-PL" dirty="0"/>
          </a:p>
        </p:txBody>
      </p:sp>
      <p:pic>
        <p:nvPicPr>
          <p:cNvPr id="4" name="Obraz 3" descr="logotypy.png">
            <a:extLst>
              <a:ext uri="{FF2B5EF4-FFF2-40B4-BE49-F238E27FC236}">
                <a16:creationId xmlns:a16="http://schemas.microsoft.com/office/drawing/2014/main" id="{F510455E-2993-4B81-A2EF-C6ADEC276A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0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92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8928" y="0"/>
            <a:ext cx="8466144" cy="59766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200" u="sng" dirty="0">
                <a:solidFill>
                  <a:schemeClr val="tx2"/>
                </a:solidFill>
              </a:rPr>
              <a:t>Zgłoszenia:</a:t>
            </a:r>
            <a:endParaRPr lang="pl-PL" sz="2000" u="sng" dirty="0">
              <a:solidFill>
                <a:schemeClr val="tx2"/>
              </a:solidFill>
            </a:endParaRPr>
          </a:p>
          <a:p>
            <a:pPr lvl="1">
              <a:buNone/>
            </a:pPr>
            <a:endParaRPr lang="pl-PL" sz="2400" u="sng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EA9A834-FD23-4B92-82C3-79822D278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92" y="980728"/>
            <a:ext cx="8872615" cy="57066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8948" y="1637928"/>
            <a:ext cx="8322128" cy="1143000"/>
          </a:xfrm>
        </p:spPr>
        <p:txBody>
          <a:bodyPr>
            <a:normAutofit/>
          </a:bodyPr>
          <a:lstStyle/>
          <a:p>
            <a:r>
              <a:rPr lang="pl-PL" sz="4400" dirty="0"/>
              <a:t>Kryteria rekrutacji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2924" y="2913451"/>
            <a:ext cx="8538152" cy="48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sz="2400" dirty="0"/>
              <a:t>Pozytywne oceny z przedmiotów zawodowych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Frekwencja na zajęciach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Wysoka motywacja i chęć udziału w projekcie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Kolejność zgłoszeń</a:t>
            </a:r>
          </a:p>
          <a:p>
            <a:pPr>
              <a:spcBef>
                <a:spcPts val="0"/>
              </a:spcBef>
              <a:buNone/>
            </a:pPr>
            <a:endParaRPr lang="pl-PL" sz="2400" dirty="0"/>
          </a:p>
          <a:p>
            <a:pPr>
              <a:spcBef>
                <a:spcPts val="0"/>
              </a:spcBef>
              <a:buNone/>
            </a:pPr>
            <a:r>
              <a:rPr lang="pl-PL" sz="2400" dirty="0"/>
              <a:t>+ Uczniowie z rodzin w trudnej sytuacji materialnej </a:t>
            </a:r>
          </a:p>
          <a:p>
            <a:pPr>
              <a:spcBef>
                <a:spcPts val="0"/>
              </a:spcBef>
              <a:buNone/>
            </a:pPr>
            <a:endParaRPr lang="pl-PL" sz="2400" dirty="0"/>
          </a:p>
          <a:p>
            <a:pPr>
              <a:spcBef>
                <a:spcPts val="0"/>
              </a:spcBef>
              <a:buNone/>
            </a:pPr>
            <a:endParaRPr lang="pl-PL" sz="1600" dirty="0"/>
          </a:p>
          <a:p>
            <a:pPr>
              <a:spcBef>
                <a:spcPts val="0"/>
              </a:spcBef>
              <a:buNone/>
            </a:pPr>
            <a:r>
              <a:rPr lang="pl-PL" sz="2800" dirty="0"/>
              <a:t>BIURO PROJEKTU na terenie szkoły </a:t>
            </a:r>
          </a:p>
          <a:p>
            <a:pPr>
              <a:spcBef>
                <a:spcPts val="0"/>
              </a:spcBef>
              <a:buNone/>
            </a:pPr>
            <a:r>
              <a:rPr lang="pl-PL" sz="2800" dirty="0"/>
              <a:t>KOORDYNATOR SZKOLNY</a:t>
            </a:r>
            <a:endParaRPr lang="pl-PL" dirty="0"/>
          </a:p>
          <a:p>
            <a:pPr>
              <a:spcBef>
                <a:spcPts val="0"/>
              </a:spcBef>
              <a:buNone/>
            </a:pPr>
            <a:endParaRPr lang="pl-PL" dirty="0"/>
          </a:p>
          <a:p>
            <a:pPr>
              <a:spcBef>
                <a:spcPts val="0"/>
              </a:spcBef>
            </a:pPr>
            <a:endParaRPr lang="pl-PL" dirty="0"/>
          </a:p>
        </p:txBody>
      </p:sp>
      <p:pic>
        <p:nvPicPr>
          <p:cNvPr id="4" name="Obraz 3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0540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7524" y="1052736"/>
            <a:ext cx="8568952" cy="5699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/>
              <a:t>	</a:t>
            </a:r>
          </a:p>
          <a:p>
            <a:pPr>
              <a:buNone/>
            </a:pPr>
            <a:endParaRPr lang="pl-PL" sz="1800" b="1" dirty="0">
              <a:solidFill>
                <a:schemeClr val="tx2"/>
              </a:solidFill>
            </a:endParaRPr>
          </a:p>
          <a:p>
            <a:pPr>
              <a:buNone/>
            </a:pPr>
            <a:endParaRPr lang="pl-PL" sz="18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pl-PL" sz="3600" u="sng" dirty="0">
                <a:solidFill>
                  <a:schemeClr val="tx2"/>
                </a:solidFill>
              </a:rPr>
              <a:t>Celem projektu jest:</a:t>
            </a:r>
          </a:p>
          <a:p>
            <a:pPr>
              <a:buNone/>
            </a:pPr>
            <a:endParaRPr lang="pl-PL" sz="400" b="1" dirty="0">
              <a:solidFill>
                <a:schemeClr val="tx2"/>
              </a:solidFill>
            </a:endParaRPr>
          </a:p>
          <a:p>
            <a:pPr>
              <a:buNone/>
            </a:pPr>
            <a:endParaRPr lang="pl-PL" sz="400" b="1" dirty="0">
              <a:solidFill>
                <a:schemeClr val="tx2"/>
              </a:solidFill>
            </a:endParaRPr>
          </a:p>
          <a:p>
            <a:r>
              <a:rPr lang="pl-PL" sz="2200" dirty="0"/>
              <a:t>Podniesienie kwalifikacji i kompetencji zawodowych u 30 uczniów             i 5 nauczycieli ZSPM poprzez uczestnictwo w szkoleniach i kursach oraz stażach i praktykach zawodowych</a:t>
            </a:r>
          </a:p>
          <a:p>
            <a:r>
              <a:rPr lang="pl-PL" sz="2200" dirty="0"/>
              <a:t>Doposażenie pracowni kształcenia zawodowego w nowoczesny sprzęt</a:t>
            </a:r>
          </a:p>
          <a:p>
            <a:pPr marL="82296" indent="0">
              <a:buNone/>
            </a:pPr>
            <a:endParaRPr lang="pl-PL" sz="2200" dirty="0"/>
          </a:p>
          <a:p>
            <a:pPr marL="82296" indent="0">
              <a:buNone/>
            </a:pPr>
            <a:r>
              <a:rPr lang="pl-PL" sz="2200" dirty="0"/>
              <a:t>Co przyczyni się do poprawy zdolności do zatrudnienia uczniów oraz dostosowania kierunku kształcenia do regionalnego rynku pracy</a:t>
            </a:r>
          </a:p>
          <a:p>
            <a:endParaRPr lang="pl-PL" sz="1800" dirty="0"/>
          </a:p>
          <a:p>
            <a:pPr marL="82296" indent="0">
              <a:buNone/>
            </a:pPr>
            <a:endParaRPr lang="pl-PL" sz="1800" dirty="0"/>
          </a:p>
        </p:txBody>
      </p:sp>
      <p:pic>
        <p:nvPicPr>
          <p:cNvPr id="4" name="Obraz 3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0540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538152" cy="1143000"/>
          </a:xfrm>
        </p:spPr>
        <p:txBody>
          <a:bodyPr>
            <a:normAutofit/>
          </a:bodyPr>
          <a:lstStyle/>
          <a:p>
            <a:r>
              <a:rPr lang="pl-PL" sz="3600" u="sng" dirty="0"/>
              <a:t>Zadania w projekcie:</a:t>
            </a:r>
            <a:r>
              <a:rPr lang="pl-PL" sz="4000" dirty="0"/>
              <a:t>	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9024" y="2708920"/>
            <a:ext cx="8784976" cy="48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pl-PL" sz="2800" dirty="0"/>
              <a:t>Zadanie 1. Doposażenie pracowni i warsztatów szkolnych         	       dla kierunku Technik Fotografii i Multimediów</a:t>
            </a:r>
          </a:p>
          <a:p>
            <a:pPr>
              <a:spcBef>
                <a:spcPts val="0"/>
              </a:spcBef>
              <a:buNone/>
            </a:pPr>
            <a:r>
              <a:rPr lang="pl-PL" sz="2800" dirty="0"/>
              <a:t>Zadanie 2. Zajęcia warsztatowe pozalekcyjne dla uczniów</a:t>
            </a:r>
          </a:p>
          <a:p>
            <a:pPr>
              <a:spcBef>
                <a:spcPts val="0"/>
              </a:spcBef>
              <a:buNone/>
            </a:pPr>
            <a:r>
              <a:rPr lang="pl-PL" sz="2800" dirty="0"/>
              <a:t>Zadanie 3. Zajęcia warsztatowe pozaszkolne</a:t>
            </a:r>
          </a:p>
          <a:p>
            <a:pPr>
              <a:spcBef>
                <a:spcPts val="0"/>
              </a:spcBef>
              <a:buNone/>
            </a:pPr>
            <a:r>
              <a:rPr lang="pl-PL" sz="2800" dirty="0"/>
              <a:t>Zadanie 4. Doradztwo zawodowe grupowe i indywidualne</a:t>
            </a:r>
          </a:p>
          <a:p>
            <a:pPr>
              <a:spcBef>
                <a:spcPts val="0"/>
              </a:spcBef>
              <a:buNone/>
            </a:pPr>
            <a:r>
              <a:rPr lang="pl-PL" sz="2800" dirty="0"/>
              <a:t>Zadanie 5. Staże zawodowe</a:t>
            </a:r>
          </a:p>
          <a:p>
            <a:pPr>
              <a:spcBef>
                <a:spcPts val="0"/>
              </a:spcBef>
              <a:buNone/>
            </a:pPr>
            <a:r>
              <a:rPr lang="pl-PL" sz="2800" dirty="0"/>
              <a:t>Zadanie 6. Doskonalenie kwalifikacji nauczycieli</a:t>
            </a:r>
          </a:p>
          <a:p>
            <a:pPr>
              <a:spcBef>
                <a:spcPts val="0"/>
              </a:spcBef>
            </a:pPr>
            <a:endParaRPr lang="pl-PL" dirty="0"/>
          </a:p>
        </p:txBody>
      </p:sp>
      <p:pic>
        <p:nvPicPr>
          <p:cNvPr id="4" name="Obraz 3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0540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3870</TotalTime>
  <Words>259</Words>
  <Application>Microsoft Office PowerPoint</Application>
  <PresentationFormat>Pokaz na ekranie (4:3)</PresentationFormat>
  <Paragraphs>121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</vt:lpstr>
      <vt:lpstr>Calibri</vt:lpstr>
      <vt:lpstr>Gill Sans MT</vt:lpstr>
      <vt:lpstr>Verdana</vt:lpstr>
      <vt:lpstr>Wingdings 2</vt:lpstr>
      <vt:lpstr>Przesilenie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Kryteria rekrutacji </vt:lpstr>
      <vt:lpstr>Prezentacja programu PowerPoint</vt:lpstr>
      <vt:lpstr>Zadania w projekcie: </vt:lpstr>
      <vt:lpstr>Zadanie I:                     Doposażenie pracowni i warsztatów szkolnych          dla kierunku technik fotografii i multimediów </vt:lpstr>
      <vt:lpstr>Zadanie II:                 Zajęcia warsztatowe pozalekcyjne</vt:lpstr>
      <vt:lpstr>Zadanie III:                 Zajęcia warsztatowe pozaszkolne</vt:lpstr>
      <vt:lpstr>Prezentacja programu PowerPoint</vt:lpstr>
      <vt:lpstr>Prezentacja programu PowerPoint</vt:lpstr>
      <vt:lpstr>Prezentacja programu PowerPoint</vt:lpstr>
      <vt:lpstr>Zadanie IV:    Zajęcia z doradcą zawodowym </vt:lpstr>
      <vt:lpstr>Zadanie V:    Staże zawodowe – 150 godzin </vt:lpstr>
    </vt:vector>
  </TitlesOfParts>
  <Company>Ministrerstwo Edukacji Narodowej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Aleksandra Pełka</cp:lastModifiedBy>
  <cp:revision>446</cp:revision>
  <dcterms:created xsi:type="dcterms:W3CDTF">2018-02-13T10:07:06Z</dcterms:created>
  <dcterms:modified xsi:type="dcterms:W3CDTF">2019-01-05T08:36:25Z</dcterms:modified>
</cp:coreProperties>
</file>